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4" r:id="rId2"/>
    <p:sldId id="297" r:id="rId3"/>
    <p:sldId id="289" r:id="rId4"/>
    <p:sldId id="306" r:id="rId5"/>
    <p:sldId id="295" r:id="rId6"/>
    <p:sldId id="291" r:id="rId7"/>
    <p:sldId id="270" r:id="rId8"/>
    <p:sldId id="276" r:id="rId9"/>
    <p:sldId id="309" r:id="rId10"/>
    <p:sldId id="30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40E0-B45A-0246-9844-8474B7C416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3C42A-2FFB-684E-8BB5-AC5E709A4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5E41D-1EEE-5F48-BAEC-FAF6055FA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537DE-016E-2842-BB8D-D160E44F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D70AB-8C7A-454A-AAFB-94A11E16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7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2AAD5-B213-B04A-BFF9-4B5038FBF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6CB4D-527F-E042-A6A4-3ED0FA8A8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A41D6-2FED-1A46-B58F-C03E2F3C8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53C36-6B57-4847-9123-44F57145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1FE5D-9BDD-3143-8B4A-2574F0F1C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7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A172-0E05-314D-921C-7D23B0AC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CCE1D-15D5-A44A-8097-C4552A5D4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212F5-4D84-7640-BA66-DA9078F88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1E4BD-2770-AB4F-A732-A176D6743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F4F21-5D59-0C46-81B5-C795195D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7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72E65-2A7E-8B4B-AF85-9FFF0D0D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ED79F-EE26-3E47-8EFA-6CAC02DD7E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23568-BE35-6E4A-9298-F5DB90339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9DE66-FC0D-5744-BDBE-58F4F8CCF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562A2-E566-1640-A9A9-643DF9111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87604-8CF1-2B4A-B1D9-7A9E46C4A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5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D5BA-E06A-6945-B32C-6FE46694E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1DD78-493A-3845-9CA6-3C08BDE09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2CD3E6-34B4-C344-B973-268C6FE4C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B89E5F-B062-0B47-8DB1-FAAE996CC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0207F9-CC8D-514D-9E59-4004CF58F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B6228-0C58-5C47-B354-9151AE90C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4310C2-4D4C-8F4B-AD6D-D47C63C1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7A4FF8-0A11-0D4A-BE1D-947B11F9A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94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8EEF-F4B4-1F43-A37B-A8ECF033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96EDE-C5F0-074A-AE24-64C1365C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32D9F-D3DC-F446-A07A-DD31D1F9E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03BDEF-B12E-8B43-BCB1-FFF964F25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76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7F1BE-BD42-6349-B1E6-BEA3D05F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F7E97C-724F-744F-B239-1ECE715B8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432BC-2BC0-9740-A809-40DC7FD97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62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1AEAE-6F51-784C-ABDB-EF2E4616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1B168-A087-2044-AFDE-BD4834BC6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390CD-62CC-CE48-BBB2-0172471EF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C67AF-3FDF-D54A-A89B-AB42CF534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507C4-44CB-1743-9EE3-3E6008ED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217CB-5146-8449-8F01-F5F667C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4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AE5B-8E8B-0141-B581-578268F83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0FAF8-BA48-7E47-A7ED-5265CE9F2A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F3F99-A6E8-1B49-96C1-87E409C3A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93F83-3AA3-FF4C-8A85-8AF19C81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3BF62-14F6-494E-A818-B306D90C8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A506B-C010-834F-BCBB-846FDCFD7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302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1F1A-5E16-084D-9EE3-9B629D41D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102AB-232B-2B4E-9D84-4A440276B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7099E-054E-1847-B2E4-56097CBC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9425F-D51C-A94A-934B-BCDEFE70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F7A24-09C0-7146-93AD-B03CE3E5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3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E74D3-9FA9-894B-835D-E636C5EECB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73C14-E0D8-F54F-9C54-4D3C688A6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0184-29A9-244C-AB5D-3FCE92A6D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53673-BC39-6C43-BFE1-910D4124A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1110D-230D-9848-8824-FD59320BB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92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D4976-25FE-AE46-9B7E-E42F40194A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Sub-section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FA631CB-02C2-3540-B7B1-43F47B252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540043"/>
            <a:ext cx="10827396" cy="463692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3C98F-60E2-A048-A34A-AD9472D745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PPT Eagle outline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968A2-1689-174D-A4E7-4FFE58EABF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67BF92-073C-4ECE-B084-A7F2B13135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52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C2F859-C9E4-EA47-BA22-2848BBD7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0E51D-8E11-1C4B-A1B8-1D151F45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F9437-DD55-4341-BEAF-150AF6F5C5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95739-67B5-B54F-8C45-555F1E8D41FD}" type="datetimeFigureOut">
              <a:rPr lang="en-US" smtClean="0"/>
              <a:t>12/8/20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7C938-2B67-8245-B0FD-AB4B951E0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C0D88-D738-1745-AC5D-A424F8D92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AE2A3-DA30-C340-9EFC-33A32C724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knativeassets.org/" TargetMode="External"/><Relationship Id="rId2" Type="http://schemas.openxmlformats.org/officeDocument/2006/relationships/hyperlink" Target="mailto:cfinsel@oknativeassets.org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knativeassets.org/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cfinsel@oknativeassets.org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knativeassets.org/resources/Documents/Anadarko%20COVID-19%20Economic%20Impact%20Payment%20Information.pdf" TargetMode="External"/><Relationship Id="rId2" Type="http://schemas.openxmlformats.org/officeDocument/2006/relationships/hyperlink" Target="http://www.oknativeassets.org/resources/Documents/COVID-19%20Economic%20Impact%20Payment%20Information%20Flyer_AllNations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knativeassets.org/resources/Documents/E-Connect%20Flyer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knativeassets.org/page-8689/9306190" TargetMode="External"/><Relationship Id="rId7" Type="http://schemas.openxmlformats.org/officeDocument/2006/relationships/hyperlink" Target="http://www.oknativeassets.org/our_work/Native-Bank-On-ONAC" TargetMode="External"/><Relationship Id="rId2" Type="http://schemas.openxmlformats.org/officeDocument/2006/relationships/hyperlink" Target="http://www.oknativeassets.org/page-8689/926294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knativeassets.org/resources/Documents/Claiming%20Federal%20Payments.pdf" TargetMode="External"/><Relationship Id="rId5" Type="http://schemas.openxmlformats.org/officeDocument/2006/relationships/hyperlink" Target="http://www.oknativeassets.org/resources/Documents/ONAC%20ESA%20Data%20Report%20October%202020.pdf" TargetMode="External"/><Relationship Id="rId4" Type="http://schemas.openxmlformats.org/officeDocument/2006/relationships/hyperlink" Target="http://www.oknativeassets.org/page-8689/931358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dgpj@aol.com" TargetMode="External"/><Relationship Id="rId2" Type="http://schemas.openxmlformats.org/officeDocument/2006/relationships/hyperlink" Target="mailto:cfinsel@oknativeassets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knativeassets.org/" TargetMode="External"/><Relationship Id="rId5" Type="http://schemas.openxmlformats.org/officeDocument/2006/relationships/hyperlink" Target="https://www.surveymonkey.com/r/ONACcounselingregistration" TargetMode="External"/><Relationship Id="rId4" Type="http://schemas.openxmlformats.org/officeDocument/2006/relationships/hyperlink" Target="mailto:kedwards@oknativeasset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5CD00-A7BD-D344-B742-CE15F0F50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6861"/>
            <a:ext cx="9144000" cy="2552277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Discover the Oklahoma Native Assets Coalition, Inc.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692F4-F9E5-504A-8878-38E5F0C2AC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by the Oklahoma Native Assets Coalition, Inc. </a:t>
            </a:r>
          </a:p>
          <a:p>
            <a:r>
              <a:rPr lang="en-US" dirty="0"/>
              <a:t>for the National Indian Council on Aging, Inc. </a:t>
            </a:r>
          </a:p>
          <a:p>
            <a:r>
              <a:rPr lang="en-US" dirty="0"/>
              <a:t>December 10,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565A89-FEBE-054B-9BD2-7E08A9C3E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373" y="617838"/>
            <a:ext cx="4086682" cy="149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449036"/>
            <a:ext cx="10316932" cy="927381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2653" y="806513"/>
            <a:ext cx="11002945" cy="7335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baseline="0">
                <a:solidFill>
                  <a:schemeClr val="accent3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Oklahoma Native Assets Coalition, Inc. (ONAC)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2" y="2037171"/>
            <a:ext cx="647302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Christy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Finsel,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Citizen of the Osage 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baseline="0" dirty="0">
                <a:latin typeface="Calibri" panose="020F0502020204030204" pitchFamily="34" charset="0"/>
                <a:cs typeface="Calibri" panose="020F0502020204030204" pitchFamily="34" charset="0"/>
              </a:rPr>
              <a:t>Executive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Director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Oklahoma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Native Assets Coalition, Inc. </a:t>
            </a:r>
          </a:p>
          <a:p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cfinsel@oknativeassets.org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www.oknativeassets.org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srgbClr val="003256"/>
              </a:solidFill>
              <a:latin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3256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147" y="2002763"/>
            <a:ext cx="2907033" cy="346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10956470" y="6356350"/>
            <a:ext cx="3973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3256"/>
              </a:solidFill>
              <a:latin typeface="Source Sans Pr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276" y="373019"/>
            <a:ext cx="4314931" cy="16843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2477503"/>
            <a:ext cx="10584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dirty="0"/>
              <a:t>The Oklahoma Native Assets Coalition, Inc. (ONAC) is an American Indian-led nonprofit Native asset building coalition that collaborates with Native nations and other interested partners to offer Native-led and culturally compatible asset-building programs and initiatives in Native communities. The coalition, started in Oklahoma and headquartered in Oklahoma City, has existed since 2001, and was classified by the Internal Revenue Service as a 501(c)(3) nonprofit in 2014. ONAC focuses on promoting culturally responsive asset-building strategies and serves Native communities on a national level.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5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ACD0-090E-934E-B336-EEEE06CC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Addressing the Racial Wealth Gap and Promoting Financial Equity through Native Asset Building Programs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A45A0-F253-1A4B-B5F7-FE1DFE4D8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6243"/>
            <a:ext cx="10515600" cy="39307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ONAC has a commitment to reducing racial and women’s wealth gaps; a commitment that goes beyond supporting tribes and other Native-led nonprofits engaged in Native asset building initiatives. ONAC also directly administers asset building programs that work to close these wealth gaps through integrated and wrap-around programs that promote financial equity.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Given the tribal populations we serve, the families with lower incomes that participate in our programs, and that we are a Native-led asset building coalition, all of our programming is designed to reduce the racial wealth gap. </a:t>
            </a:r>
          </a:p>
        </p:txBody>
      </p:sp>
    </p:spTree>
    <p:extLst>
      <p:ext uri="{BB962C8B-B14F-4D97-AF65-F5344CB8AC3E}">
        <p14:creationId xmlns:p14="http://schemas.microsoft.com/office/powerpoint/2010/main" val="1578609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369456"/>
            <a:ext cx="10232568" cy="985815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520" y="1540042"/>
            <a:ext cx="9707337" cy="43654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3" y="369456"/>
            <a:ext cx="9799862" cy="9051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75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baseline="0">
                <a:solidFill>
                  <a:schemeClr val="accent3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accent1"/>
                </a:solidFill>
              </a:rPr>
              <a:t>ONAC’s Interrelated Asset-Building Programs and Initiatives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7917" y="1498577"/>
            <a:ext cx="10099222" cy="5448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Current Native-specific programs and initiatives include: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Mini-grant program (AI/AN)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National Native EITC/VITA Network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Training, TA, and national research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Prevention of frauds and scams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Native small business resources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General financial coaching/homebuyer education/credit counseling program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Native-specific financial education (youth booklet and CSA-related investor education)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Children’s Savings Account program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Emergency Savings Account program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ONAC COVID-19 emergency cash assistance program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Native Bank On ONAC initiative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www.oknativeassets.org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696" y="2567846"/>
            <a:ext cx="2805807" cy="109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5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33046" y="351693"/>
            <a:ext cx="11002945" cy="73353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baseline="0">
                <a:solidFill>
                  <a:schemeClr val="accent3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1"/>
                </a:solidFill>
              </a:rPr>
              <a:t>Native Bank On ONAC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5270" y="1838848"/>
            <a:ext cx="642713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256"/>
                </a:solidFill>
                <a:effectLst/>
                <a:uLnTx/>
                <a:uFillTx/>
                <a:ea typeface="+mn-ea"/>
                <a:cs typeface="+mn-cs"/>
              </a:rPr>
              <a:t>Karen Edwards</a:t>
            </a:r>
            <a:endParaRPr kumimoji="0" lang="en-US" sz="2000" b="1" i="0" u="none" strike="noStrike" kern="1200" cap="none" spc="0" normalizeH="0" noProof="0" dirty="0">
              <a:ln>
                <a:noFill/>
              </a:ln>
              <a:solidFill>
                <a:srgbClr val="003256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baseline="0" dirty="0">
                <a:solidFill>
                  <a:srgbClr val="003256"/>
                </a:solidFill>
              </a:rPr>
              <a:t>Manager</a:t>
            </a:r>
            <a:endParaRPr lang="en-US" sz="2000" b="1" dirty="0">
              <a:solidFill>
                <a:srgbClr val="003256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256"/>
                </a:solidFill>
                <a:effectLst/>
                <a:uLnTx/>
                <a:uFillTx/>
                <a:ea typeface="+mn-ea"/>
                <a:cs typeface="+mn-cs"/>
              </a:rPr>
              <a:t>Native Bank On ONAC</a:t>
            </a:r>
            <a:endParaRPr kumimoji="0" lang="en-US" sz="2000" b="1" i="0" u="none" strike="noStrike" kern="1200" cap="none" spc="0" normalizeH="0" noProof="0" dirty="0">
              <a:ln>
                <a:noFill/>
              </a:ln>
              <a:solidFill>
                <a:srgbClr val="003256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baseline="0" dirty="0">
                <a:solidFill>
                  <a:srgbClr val="003256"/>
                </a:solidFill>
              </a:rPr>
              <a:t>Citizen</a:t>
            </a:r>
            <a:r>
              <a:rPr lang="en-US" sz="2000" b="1" dirty="0">
                <a:solidFill>
                  <a:srgbClr val="003256"/>
                </a:solidFill>
              </a:rPr>
              <a:t> of the Choctaw Nation</a:t>
            </a:r>
          </a:p>
          <a:p>
            <a:r>
              <a:rPr lang="en-US" sz="2000" u="sng" dirty="0">
                <a:hlinkClick r:id="rId2"/>
              </a:rPr>
              <a:t>kedwards@oknativeassets.org</a:t>
            </a:r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srgbClr val="003256"/>
              </a:solidFill>
              <a:latin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3256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541" y="1537399"/>
            <a:ext cx="2907033" cy="34641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539" y="1537399"/>
            <a:ext cx="2907033" cy="380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56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37DD-EB69-4DD8-B5C5-6CAF4CBF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486"/>
            <a:ext cx="10515600" cy="74294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n-lt"/>
              </a:rPr>
              <a:t>A First: Native Bank On ONAC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CF280-9573-4709-8762-3C37D98E9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593" y="1208314"/>
            <a:ext cx="9854293" cy="475161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Native Bank On ONAC is the first and only Bank On initiative to focus its efforts primarily on Native communities.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A main goal of Native Bank On ONAC is to partner with tribes and tribal communities to increase financial institution access for tribal citizens.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Native Bank On ONAC works with tribes and other partners to connect tribal citizens to safe and affordable financial products that are certified to meet Bank On National Account Standards.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000" dirty="0"/>
              <a:t>More specifically, Native Bank On ONAC: Pilots accounts in Oklahoma with three initial integrations; shares information nationally about how Bank On assists in receiving Economic Impact Payments (EIPs);  has opened communication with two Native owned banks regarding offering nationally available accounts; shares lessons learned with Native communities as they pursue Bank On integrations in their areas.</a:t>
            </a:r>
          </a:p>
        </p:txBody>
      </p:sp>
    </p:spTree>
    <p:extLst>
      <p:ext uri="{BB962C8B-B14F-4D97-AF65-F5344CB8AC3E}">
        <p14:creationId xmlns:p14="http://schemas.microsoft.com/office/powerpoint/2010/main" val="764129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9831" y="551462"/>
            <a:ext cx="11120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Native Bank On ONAC Certified Account Banking Partners In Oklahoma</a:t>
            </a:r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Active Integrations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3418" y="1336552"/>
            <a:ext cx="1093728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3256"/>
              </a:solidFill>
              <a:ea typeface="+mj-ea"/>
              <a:cs typeface="+mj-cs"/>
            </a:endParaRPr>
          </a:p>
          <a:p>
            <a:r>
              <a:rPr lang="en-US" sz="2000" b="1" dirty="0" err="1">
                <a:solidFill>
                  <a:srgbClr val="003256"/>
                </a:solidFill>
                <a:ea typeface="+mj-ea"/>
                <a:cs typeface="+mj-cs"/>
              </a:rPr>
              <a:t>AllNations</a:t>
            </a:r>
            <a:r>
              <a:rPr lang="en-US" sz="2000" b="1" dirty="0">
                <a:solidFill>
                  <a:srgbClr val="003256"/>
                </a:solidFill>
                <a:ea typeface="+mj-ea"/>
                <a:cs typeface="+mj-cs"/>
              </a:rPr>
              <a:t> Bank </a:t>
            </a:r>
            <a:r>
              <a:rPr lang="en-US" sz="2000" dirty="0">
                <a:solidFill>
                  <a:srgbClr val="003256"/>
                </a:solidFill>
                <a:ea typeface="+mj-ea"/>
                <a:cs typeface="+mj-cs"/>
              </a:rPr>
              <a:t>with branches</a:t>
            </a:r>
            <a:r>
              <a:rPr lang="en-US" sz="2000" b="1" dirty="0">
                <a:solidFill>
                  <a:srgbClr val="003256"/>
                </a:solidFill>
                <a:ea typeface="+mj-ea"/>
                <a:cs typeface="+mj-cs"/>
              </a:rPr>
              <a:t> </a:t>
            </a:r>
            <a:r>
              <a:rPr lang="en-US" sz="2000" dirty="0">
                <a:solidFill>
                  <a:srgbClr val="003256"/>
                </a:solidFill>
                <a:ea typeface="+mj-ea"/>
                <a:cs typeface="+mj-cs"/>
              </a:rPr>
              <a:t>in Calumet and Shawnee, OK (a bank owned by Absentee Shawnee Tribe of Oklahoma) offers a Bank On NAS certified account </a:t>
            </a:r>
            <a:br>
              <a:rPr lang="en-US" sz="2000" dirty="0">
                <a:solidFill>
                  <a:srgbClr val="003256"/>
                </a:solidFill>
                <a:ea typeface="+mj-ea"/>
                <a:cs typeface="+mj-cs"/>
              </a:rPr>
            </a:br>
            <a:r>
              <a:rPr lang="en-US" sz="2000" dirty="0">
                <a:solidFill>
                  <a:srgbClr val="7F7141"/>
                </a:solidFill>
                <a:ea typeface="+mj-ea"/>
                <a:cs typeface="+mj-cs"/>
                <a:hlinkClick r:id="rId2"/>
              </a:rPr>
              <a:t>ONAC: AllNations Bank &amp; EIP Checks</a:t>
            </a:r>
            <a:br>
              <a:rPr lang="en-US" sz="2000" dirty="0">
                <a:solidFill>
                  <a:srgbClr val="7F7141"/>
                </a:solidFill>
                <a:ea typeface="+mj-ea"/>
                <a:cs typeface="+mj-cs"/>
              </a:rPr>
            </a:br>
            <a:br>
              <a:rPr lang="en-US" sz="2000" dirty="0">
                <a:solidFill>
                  <a:srgbClr val="7F7141"/>
                </a:solidFill>
                <a:ea typeface="+mj-ea"/>
                <a:cs typeface="+mj-cs"/>
              </a:rPr>
            </a:br>
            <a:r>
              <a:rPr lang="en-US" sz="2000" b="1" dirty="0">
                <a:solidFill>
                  <a:srgbClr val="003256"/>
                </a:solidFill>
                <a:ea typeface="+mj-ea"/>
                <a:cs typeface="+mj-cs"/>
              </a:rPr>
              <a:t>First State Bank of Anadarko</a:t>
            </a:r>
            <a:r>
              <a:rPr lang="en-US" sz="2000" dirty="0">
                <a:solidFill>
                  <a:srgbClr val="003256"/>
                </a:solidFill>
                <a:ea typeface="+mj-ea"/>
                <a:cs typeface="+mj-cs"/>
              </a:rPr>
              <a:t> with branches in Anadarko and </a:t>
            </a:r>
            <a:r>
              <a:rPr lang="en-US" sz="2000" dirty="0" err="1">
                <a:solidFill>
                  <a:srgbClr val="003256"/>
                </a:solidFill>
                <a:ea typeface="+mj-ea"/>
                <a:cs typeface="+mj-cs"/>
              </a:rPr>
              <a:t>Gracemont</a:t>
            </a:r>
            <a:r>
              <a:rPr lang="en-US" sz="2000" dirty="0">
                <a:solidFill>
                  <a:srgbClr val="003256"/>
                </a:solidFill>
                <a:ea typeface="+mj-ea"/>
                <a:cs typeface="+mj-cs"/>
              </a:rPr>
              <a:t>, OK ( a privately owned bank working in partnership with The Wichita and Affiliated Tribes) offers a Bank On NAS certified account </a:t>
            </a:r>
            <a:br>
              <a:rPr lang="en-US" sz="2000" dirty="0">
                <a:solidFill>
                  <a:srgbClr val="003256"/>
                </a:solidFill>
                <a:ea typeface="+mj-ea"/>
                <a:cs typeface="+mj-cs"/>
              </a:rPr>
            </a:br>
            <a:r>
              <a:rPr lang="en-US" sz="2000" dirty="0">
                <a:solidFill>
                  <a:srgbClr val="7F7141"/>
                </a:solidFill>
                <a:ea typeface="+mj-ea"/>
                <a:cs typeface="+mj-cs"/>
                <a:hlinkClick r:id="rId3"/>
              </a:rPr>
              <a:t>ONAC: First State Bank Anadarko &amp; EIP Checks</a:t>
            </a:r>
            <a:endParaRPr lang="en-US" sz="2000" dirty="0">
              <a:solidFill>
                <a:srgbClr val="7F7141"/>
              </a:solidFill>
              <a:ea typeface="+mj-ea"/>
              <a:cs typeface="+mj-cs"/>
            </a:endParaRPr>
          </a:p>
          <a:p>
            <a:endParaRPr lang="en-US" sz="2000" dirty="0">
              <a:solidFill>
                <a:srgbClr val="7F7141"/>
              </a:solidFill>
              <a:ea typeface="+mj-ea"/>
              <a:cs typeface="+mj-cs"/>
            </a:endParaRPr>
          </a:p>
          <a:p>
            <a:pPr lvl="0"/>
            <a:r>
              <a:rPr lang="en-US" sz="2000" b="1" dirty="0" err="1"/>
              <a:t>BancFirst</a:t>
            </a:r>
            <a:r>
              <a:rPr lang="en-US" sz="2000" dirty="0"/>
              <a:t> has a number of branches throughout OK, flyers are currently being distributed by the Cherokee Nation Commerce Group </a:t>
            </a:r>
            <a:r>
              <a:rPr lang="en-US" sz="2000" dirty="0">
                <a:solidFill>
                  <a:srgbClr val="003256"/>
                </a:solidFill>
              </a:rPr>
              <a:t>regarding a Native Bank On ONAC incentive for opening </a:t>
            </a:r>
            <a:r>
              <a:rPr lang="en-US" sz="2000" dirty="0" err="1">
                <a:solidFill>
                  <a:srgbClr val="003256"/>
                </a:solidFill>
              </a:rPr>
              <a:t>BancFirst’s</a:t>
            </a:r>
            <a:r>
              <a:rPr lang="en-US" sz="2000" dirty="0">
                <a:solidFill>
                  <a:srgbClr val="003256"/>
                </a:solidFill>
              </a:rPr>
              <a:t> NAS certified account</a:t>
            </a:r>
            <a:r>
              <a:rPr lang="en-US" sz="2000" dirty="0"/>
              <a:t> </a:t>
            </a:r>
          </a:p>
          <a:p>
            <a:pPr lvl="0"/>
            <a:r>
              <a:rPr lang="en-US" sz="2000" dirty="0">
                <a:hlinkClick r:id="rId4"/>
              </a:rPr>
              <a:t>ONAC: Flyer Regarding Incentives</a:t>
            </a:r>
            <a:br>
              <a:rPr lang="en-US" sz="2000" dirty="0"/>
            </a:br>
            <a:endParaRPr lang="en-US" sz="2000" dirty="0">
              <a:solidFill>
                <a:srgbClr val="003256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1519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8D63F-FF54-5448-82F1-2A26C0DCF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  <a:latin typeface="+mn-lt"/>
              </a:rPr>
              <a:t>Recently Released Resources from ONAC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EC687-6A22-CA4F-B943-5DDC68BE8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930"/>
            <a:ext cx="10515600" cy="4696033"/>
          </a:xfrm>
        </p:spPr>
        <p:txBody>
          <a:bodyPr>
            <a:normAutofit/>
          </a:bodyPr>
          <a:lstStyle/>
          <a:p>
            <a:r>
              <a:rPr lang="en-US" sz="2400">
                <a:hlinkClick r:id="rId2"/>
              </a:rPr>
              <a:t>Going Remote: Providing Native-Specific Financial Education and Coaching in a Virtual Setting</a:t>
            </a:r>
            <a:endParaRPr lang="en-US" sz="2400"/>
          </a:p>
          <a:p>
            <a:r>
              <a:rPr lang="en-US" sz="2400">
                <a:hlinkClick r:id="rId3"/>
              </a:rPr>
              <a:t>Native Women Business Owners: Building Assets, Strengthening their Communities, and Working to Close the Women’s Wealth Gap</a:t>
            </a:r>
            <a:endParaRPr lang="en-US" sz="2400"/>
          </a:p>
          <a:p>
            <a:r>
              <a:rPr lang="en-US" sz="2400">
                <a:hlinkClick r:id="rId4"/>
              </a:rPr>
              <a:t>Native Voluntary Income Tax Assistance (VITA) Program Experiences of Providing Remote and/or Socially Distanced Services During the COVID-19 Pandemic </a:t>
            </a:r>
            <a:endParaRPr lang="en-US" sz="2400"/>
          </a:p>
          <a:p>
            <a:r>
              <a:rPr lang="en-US" sz="2400">
                <a:hlinkClick r:id="rId4"/>
              </a:rPr>
              <a:t>Native Children’s Savings Initiatives in the United States</a:t>
            </a:r>
            <a:endParaRPr lang="en-US" sz="2400"/>
          </a:p>
          <a:p>
            <a:r>
              <a:rPr lang="en-US" sz="2400">
                <a:hlinkClick r:id="rId5"/>
              </a:rPr>
              <a:t>Interim Data Report on ONAC Emergency Savings Account Initiatives</a:t>
            </a:r>
            <a:endParaRPr lang="en-US" sz="2400"/>
          </a:p>
          <a:p>
            <a:r>
              <a:rPr lang="en-US" sz="2400">
                <a:hlinkClick r:id="rId6"/>
              </a:rPr>
              <a:t>Claiming EIP Payments </a:t>
            </a:r>
            <a:endParaRPr lang="en-US" sz="2400"/>
          </a:p>
          <a:p>
            <a:r>
              <a:rPr lang="en-US" sz="2400">
                <a:hlinkClick r:id="rId7"/>
              </a:rPr>
              <a:t>Native Bank On informational handouts</a:t>
            </a:r>
            <a:endParaRPr lang="en-US" sz="24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48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39930-A686-4A4F-B77E-7F79D37A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To Get More Involved: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9445-A2C9-7642-A097-E8A9A17E4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261" y="1690688"/>
            <a:ext cx="10515600" cy="4466397"/>
          </a:xfrm>
        </p:spPr>
        <p:txBody>
          <a:bodyPr>
            <a:normAutofit fontScale="32500" lnSpcReduction="20000"/>
          </a:bodyPr>
          <a:lstStyle/>
          <a:p>
            <a:r>
              <a:rPr lang="en-US" sz="7200" dirty="0"/>
              <a:t>Join ONAC email distribution group, email Christy Finsel at  </a:t>
            </a:r>
            <a:r>
              <a:rPr lang="en-US" sz="7200" dirty="0">
                <a:hlinkClick r:id="rId2"/>
              </a:rPr>
              <a:t>cfinsel@oknativeassets.org</a:t>
            </a:r>
            <a:r>
              <a:rPr lang="en-US" sz="7200" dirty="0"/>
              <a:t>.</a:t>
            </a:r>
          </a:p>
          <a:p>
            <a:r>
              <a:rPr lang="en-US" sz="7200" dirty="0"/>
              <a:t>Join ONAC Native EITC/VITA Network. To join, email Patsy Schramm (Cherokee) at</a:t>
            </a:r>
            <a:r>
              <a:rPr lang="en-US" sz="7200" dirty="0">
                <a:solidFill>
                  <a:srgbClr val="FF0000"/>
                </a:solidFill>
              </a:rPr>
              <a:t> </a:t>
            </a:r>
            <a:r>
              <a:rPr lang="en-US" sz="7200" dirty="0">
                <a:solidFill>
                  <a:srgbClr val="FF0000"/>
                </a:solidFill>
                <a:hlinkClick r:id="rId3"/>
              </a:rPr>
              <a:t>edgpj@aol.com</a:t>
            </a:r>
            <a:r>
              <a:rPr lang="en-US" sz="7200" dirty="0">
                <a:solidFill>
                  <a:srgbClr val="FF0000"/>
                </a:solidFill>
              </a:rPr>
              <a:t> </a:t>
            </a:r>
            <a:r>
              <a:rPr lang="en-US" sz="7200" dirty="0"/>
              <a:t>(networking and sharing expertise).</a:t>
            </a:r>
          </a:p>
          <a:p>
            <a:r>
              <a:rPr lang="en-US" sz="7200" dirty="0"/>
              <a:t>For more information about Native Bank On ONAC, email Karen Edwards (Choctaw) at </a:t>
            </a:r>
            <a:r>
              <a:rPr lang="en-US" sz="7200" dirty="0">
                <a:solidFill>
                  <a:srgbClr val="003256"/>
                </a:solidFill>
                <a:hlinkClick r:id="rId4"/>
              </a:rPr>
              <a:t>kedwards@oknativeassets.org</a:t>
            </a:r>
            <a:r>
              <a:rPr lang="en-US" sz="7200" dirty="0">
                <a:solidFill>
                  <a:srgbClr val="003256"/>
                </a:solidFill>
              </a:rPr>
              <a:t>.</a:t>
            </a:r>
          </a:p>
          <a:p>
            <a:r>
              <a:rPr lang="en-US" sz="7400" dirty="0">
                <a:solidFill>
                  <a:prstClr val="black"/>
                </a:solidFill>
              </a:rPr>
              <a:t>ONAC general financial coaching/homebuyer education/credit counseling program is available to tribal citizens, by appointment, via phone or teleconference with Felecia Freeman (Citizen Potawatomi). To register, go to </a:t>
            </a:r>
            <a:r>
              <a:rPr lang="en-US" sz="7400" dirty="0">
                <a:hlinkClick r:id="rId5"/>
              </a:rPr>
              <a:t>https://www.surveymonkey.com/r/ONACcounselingregistration</a:t>
            </a:r>
            <a:r>
              <a:rPr lang="en-US" sz="7400" dirty="0"/>
              <a:t>.</a:t>
            </a:r>
            <a:endParaRPr lang="en-US" sz="7200" dirty="0">
              <a:solidFill>
                <a:prstClr val="black"/>
              </a:solidFill>
            </a:endParaRPr>
          </a:p>
          <a:p>
            <a:r>
              <a:rPr lang="en-US" sz="7200" dirty="0"/>
              <a:t>Join as an ONAC member. </a:t>
            </a:r>
          </a:p>
          <a:p>
            <a:pPr marL="0" indent="0">
              <a:buNone/>
            </a:pPr>
            <a:endParaRPr lang="en-US" sz="7200" dirty="0"/>
          </a:p>
          <a:p>
            <a:pPr marL="0" indent="0" algn="ctr">
              <a:buNone/>
            </a:pPr>
            <a:r>
              <a:rPr lang="en-US" sz="7200" dirty="0">
                <a:hlinkClick r:id="rId6"/>
              </a:rPr>
              <a:t>www.oknativeassets.org</a:t>
            </a:r>
            <a:endParaRPr lang="en-US" sz="7200"/>
          </a:p>
          <a:p>
            <a:pPr marL="0" indent="0" algn="ctr">
              <a:buNone/>
            </a:pP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88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893</Words>
  <Application>Microsoft Macintosh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Merriweather</vt:lpstr>
      <vt:lpstr>Source Sans Pro</vt:lpstr>
      <vt:lpstr>Office Theme</vt:lpstr>
      <vt:lpstr>Discover the Oklahoma Native Assets Coalition, Inc.   </vt:lpstr>
      <vt:lpstr> </vt:lpstr>
      <vt:lpstr> </vt:lpstr>
      <vt:lpstr>Addressing the Racial Wealth Gap and Promoting Financial Equity through Native Asset Building Programs</vt:lpstr>
      <vt:lpstr> </vt:lpstr>
      <vt:lpstr> </vt:lpstr>
      <vt:lpstr>A First: Native Bank On ONAC</vt:lpstr>
      <vt:lpstr>PowerPoint Presentation</vt:lpstr>
      <vt:lpstr>Recently Released Resources from ONAC</vt:lpstr>
      <vt:lpstr>To Get More Involved: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Christy Finsel</dc:creator>
  <cp:lastModifiedBy>Christy Finsel</cp:lastModifiedBy>
  <cp:revision>35</cp:revision>
  <cp:lastPrinted>2020-11-04T18:43:04Z</cp:lastPrinted>
  <dcterms:created xsi:type="dcterms:W3CDTF">2020-10-28T17:00:56Z</dcterms:created>
  <dcterms:modified xsi:type="dcterms:W3CDTF">2020-12-08T21:43:11Z</dcterms:modified>
</cp:coreProperties>
</file>