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9" r:id="rId6"/>
  </p:sldMasterIdLst>
  <p:notesMasterIdLst>
    <p:notesMasterId r:id="rId48"/>
  </p:notesMasterIdLst>
  <p:handoutMasterIdLst>
    <p:handoutMasterId r:id="rId49"/>
  </p:handoutMasterIdLst>
  <p:sldIdLst>
    <p:sldId id="274" r:id="rId7"/>
    <p:sldId id="306" r:id="rId8"/>
    <p:sldId id="308" r:id="rId9"/>
    <p:sldId id="295" r:id="rId10"/>
    <p:sldId id="382" r:id="rId11"/>
    <p:sldId id="577" r:id="rId12"/>
    <p:sldId id="367" r:id="rId13"/>
    <p:sldId id="357" r:id="rId14"/>
    <p:sldId id="358" r:id="rId15"/>
    <p:sldId id="359" r:id="rId16"/>
    <p:sldId id="360" r:id="rId17"/>
    <p:sldId id="361" r:id="rId18"/>
    <p:sldId id="362" r:id="rId19"/>
    <p:sldId id="385" r:id="rId20"/>
    <p:sldId id="363" r:id="rId21"/>
    <p:sldId id="366" r:id="rId22"/>
    <p:sldId id="405" r:id="rId23"/>
    <p:sldId id="392" r:id="rId24"/>
    <p:sldId id="364" r:id="rId25"/>
    <p:sldId id="386" r:id="rId26"/>
    <p:sldId id="391" r:id="rId27"/>
    <p:sldId id="390" r:id="rId28"/>
    <p:sldId id="381" r:id="rId29"/>
    <p:sldId id="380" r:id="rId30"/>
    <p:sldId id="287" r:id="rId31"/>
    <p:sldId id="299" r:id="rId32"/>
    <p:sldId id="288" r:id="rId33"/>
    <p:sldId id="576" r:id="rId34"/>
    <p:sldId id="480" r:id="rId35"/>
    <p:sldId id="517" r:id="rId36"/>
    <p:sldId id="571" r:id="rId37"/>
    <p:sldId id="524" r:id="rId38"/>
    <p:sldId id="578" r:id="rId39"/>
    <p:sldId id="579" r:id="rId40"/>
    <p:sldId id="570" r:id="rId41"/>
    <p:sldId id="289" r:id="rId42"/>
    <p:sldId id="575" r:id="rId43"/>
    <p:sldId id="501" r:id="rId44"/>
    <p:sldId id="500" r:id="rId45"/>
    <p:sldId id="256" r:id="rId46"/>
    <p:sldId id="298" r:id="rId47"/>
  </p:sldIdLst>
  <p:sldSz cx="9144000" cy="6858000" type="screen4x3"/>
  <p:notesSz cx="6858000" cy="9312275"/>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944">
          <p15:clr>
            <a:srgbClr val="A4A3A4"/>
          </p15:clr>
        </p15:guide>
        <p15:guide id="2" pos="351">
          <p15:clr>
            <a:srgbClr val="A4A3A4"/>
          </p15:clr>
        </p15:guide>
      </p15:sldGuideLst>
    </p:ext>
    <p:ext uri="{2D200454-40CA-4A62-9FC3-DE9A4176ACB9}">
      <p15:notesGuideLst xmlns:p15="http://schemas.microsoft.com/office/powerpoint/2012/main">
        <p15:guide id="1" orient="horz" pos="2933"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cheithe, Erin (CFPB)" initials="SE(" lastIdx="3" clrIdx="0">
    <p:extLst>
      <p:ext uri="{19B8F6BF-5375-455C-9EA6-DF929625EA0E}">
        <p15:presenceInfo xmlns:p15="http://schemas.microsoft.com/office/powerpoint/2012/main" userId="S-1-5-21-777607571-1966955543-4197172876-689338" providerId="AD"/>
      </p:ext>
    </p:extLst>
  </p:cmAuthor>
  <p:cmAuthor id="2" name="Kramer, Katelyn (CFPB)" initials="KK(" lastIdx="3" clrIdx="1">
    <p:extLst>
      <p:ext uri="{19B8F6BF-5375-455C-9EA6-DF929625EA0E}">
        <p15:presenceInfo xmlns:p15="http://schemas.microsoft.com/office/powerpoint/2012/main" userId="S::Katelyn.Kramer@cfpb.gov::818c3f56-ceb4-4896-994b-dff408e73ce4" providerId="AD"/>
      </p:ext>
    </p:extLst>
  </p:cmAuthor>
  <p:cmAuthor id="3" name="Craig Erdmann" initials="CE" lastIdx="2" clrIdx="2">
    <p:extLst>
      <p:ext uri="{19B8F6BF-5375-455C-9EA6-DF929625EA0E}">
        <p15:presenceInfo xmlns:p15="http://schemas.microsoft.com/office/powerpoint/2012/main" userId="S::Craig.Erdmann@cfpb.gov::9db8a53b-e943-49d8-b155-f533d44cfa0f" providerId="AD"/>
      </p:ext>
    </p:extLst>
  </p:cmAuthor>
  <p:cmAuthor id="4" name="Wright, Tamara (Contractor)(CFPB)" initials="WT(" lastIdx="0" clrIdx="3">
    <p:extLst>
      <p:ext uri="{19B8F6BF-5375-455C-9EA6-DF929625EA0E}">
        <p15:presenceInfo xmlns:p15="http://schemas.microsoft.com/office/powerpoint/2012/main" userId="S::Tamara.Wright@cfpb.gov::30fc7c70-af85-4918-b4b2-d06b825800e6" providerId="AD"/>
      </p:ext>
    </p:extLst>
  </p:cmAuthor>
  <p:cmAuthor id="5" name="Lipton, Bradley (CFPB)" initials="LB(" lastIdx="1" clrIdx="4">
    <p:extLst>
      <p:ext uri="{19B8F6BF-5375-455C-9EA6-DF929625EA0E}">
        <p15:presenceInfo xmlns:p15="http://schemas.microsoft.com/office/powerpoint/2012/main" userId="S::Bradley.Lipton@cfpb.gov::c20d5d9b-75b9-45c6-bbd8-544af9ce3500" providerId="AD"/>
      </p:ext>
    </p:extLst>
  </p:cmAuthor>
  <p:cmAuthor id="6" name="Kelsie Williams" initials="KW" lastIdx="1" clrIdx="5">
    <p:extLst>
      <p:ext uri="{19B8F6BF-5375-455C-9EA6-DF929625EA0E}">
        <p15:presenceInfo xmlns:p15="http://schemas.microsoft.com/office/powerpoint/2012/main" userId="Kelsie William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5B96D8B-66B1-4798-876F-329478C7A52C}">
  <a:tblStyle styleId="{05B96D8B-66B1-4798-876F-329478C7A52C}" styleName="Table_0">
    <a:wholeTbl>
      <a:tcTxStyle b="off" i="off">
        <a:font>
          <a:latin typeface="Georgia"/>
          <a:ea typeface="Georgia"/>
          <a:cs typeface="Georgia"/>
        </a:font>
        <a:schemeClr val="dk1"/>
      </a:tcTxStyle>
      <a:tcStyle>
        <a:tcBdr>
          <a:left>
            <a:ln w="9525" cap="flat" cmpd="sng">
              <a:solidFill>
                <a:schemeClr val="accent2"/>
              </a:solidFill>
              <a:prstDash val="solid"/>
              <a:round/>
              <a:headEnd type="none" w="sm" len="sm"/>
              <a:tailEnd type="none" w="sm" len="sm"/>
            </a:ln>
          </a:left>
          <a:right>
            <a:ln w="9525" cap="flat" cmpd="sng">
              <a:solidFill>
                <a:schemeClr val="accent2"/>
              </a:solidFill>
              <a:prstDash val="solid"/>
              <a:round/>
              <a:headEnd type="none" w="sm" len="sm"/>
              <a:tailEnd type="none" w="sm" len="sm"/>
            </a:ln>
          </a:right>
          <a:top>
            <a:ln w="9525" cap="flat" cmpd="sng">
              <a:solidFill>
                <a:schemeClr val="accent2"/>
              </a:solidFill>
              <a:prstDash val="solid"/>
              <a:round/>
              <a:headEnd type="none" w="sm" len="sm"/>
              <a:tailEnd type="none" w="sm" len="sm"/>
            </a:ln>
          </a:top>
          <a:bottom>
            <a:ln w="9525" cap="flat" cmpd="sng">
              <a:solidFill>
                <a:schemeClr val="accent2"/>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top>
            <a:ln w="9525" cap="flat" cmpd="sng">
              <a:solidFill>
                <a:schemeClr val="accent2"/>
              </a:solidFill>
              <a:prstDash val="solid"/>
              <a:round/>
              <a:headEnd type="none" w="sm" len="sm"/>
              <a:tailEnd type="none" w="sm" len="sm"/>
            </a:ln>
          </a:top>
          <a:bottom>
            <a:ln w="9525" cap="flat" cmpd="sng">
              <a:solidFill>
                <a:schemeClr val="accent2"/>
              </a:solidFill>
              <a:prstDash val="solid"/>
              <a:round/>
              <a:headEnd type="none" w="sm" len="sm"/>
              <a:tailEnd type="none" w="sm" len="sm"/>
            </a:ln>
          </a:bottom>
        </a:tcBdr>
      </a:tcStyle>
    </a:band1H>
    <a:band2H>
      <a:tcTxStyle/>
      <a:tcStyle>
        <a:tcBdr/>
      </a:tcStyle>
    </a:band2H>
    <a:band1V>
      <a:tcTxStyle/>
      <a:tcStyle>
        <a:tcBdr>
          <a:left>
            <a:ln w="9525" cap="flat" cmpd="sng">
              <a:solidFill>
                <a:schemeClr val="accent2"/>
              </a:solidFill>
              <a:prstDash val="solid"/>
              <a:round/>
              <a:headEnd type="none" w="sm" len="sm"/>
              <a:tailEnd type="none" w="sm" len="sm"/>
            </a:ln>
          </a:left>
          <a:right>
            <a:ln w="9525" cap="flat" cmpd="sng">
              <a:solidFill>
                <a:schemeClr val="accent2"/>
              </a:solidFill>
              <a:prstDash val="solid"/>
              <a:round/>
              <a:headEnd type="none" w="sm" len="sm"/>
              <a:tailEnd type="none" w="sm" len="sm"/>
            </a:ln>
          </a:right>
        </a:tcBdr>
      </a:tcStyle>
    </a:band1V>
    <a:band2V>
      <a:tcTxStyle/>
      <a:tcStyle>
        <a:tcBdr>
          <a:left>
            <a:ln w="9525" cap="flat" cmpd="sng">
              <a:solidFill>
                <a:schemeClr val="accent2"/>
              </a:solidFill>
              <a:prstDash val="solid"/>
              <a:round/>
              <a:headEnd type="none" w="sm" len="sm"/>
              <a:tailEnd type="none" w="sm" len="sm"/>
            </a:ln>
          </a:left>
          <a:right>
            <a:ln w="9525" cap="flat" cmpd="sng">
              <a:solidFill>
                <a:schemeClr val="accent2"/>
              </a:solidFill>
              <a:prstDash val="solid"/>
              <a:round/>
              <a:headEnd type="none" w="sm" len="sm"/>
              <a:tailEnd type="none" w="sm" len="sm"/>
            </a:ln>
          </a:right>
        </a:tcBdr>
      </a:tcStyle>
    </a:band2V>
    <a:lastCol>
      <a:tcTxStyle b="on" i="off"/>
      <a:tcStyle>
        <a:tcBdr/>
      </a:tcStyle>
    </a:lastCol>
    <a:firstCol>
      <a:tcTxStyle b="on" i="off"/>
      <a:tcStyle>
        <a:tcBdr/>
      </a:tcStyle>
    </a:firstCol>
    <a:lastRow>
      <a:tcTxStyle b="on" i="off"/>
      <a:tcStyle>
        <a:tcBdr>
          <a:top>
            <a:ln w="50800" cap="flat" cmpd="sng">
              <a:solidFill>
                <a:schemeClr val="accent2"/>
              </a:solidFill>
              <a:prstDash val="solid"/>
              <a:round/>
              <a:headEnd type="none" w="sm" len="sm"/>
              <a:tailEnd type="none" w="sm" len="sm"/>
            </a:ln>
          </a:top>
        </a:tcBdr>
      </a:tcStyle>
    </a:lastRow>
    <a:seCell>
      <a:tcTxStyle/>
      <a:tcStyle>
        <a:tcBdr/>
      </a:tcStyle>
    </a:seCell>
    <a:swCell>
      <a:tcTxStyle/>
      <a:tcStyle>
        <a:tcBdr/>
      </a:tcStyle>
    </a:swCell>
    <a:firstRow>
      <a:tcTxStyle b="on" i="off">
        <a:font>
          <a:latin typeface="Georgia"/>
          <a:ea typeface="Georgia"/>
          <a:cs typeface="Georgia"/>
        </a:font>
        <a:schemeClr val="lt1"/>
      </a:tcTxStyle>
      <a:tcStyle>
        <a:tcBdr/>
        <a:fill>
          <a:solidFill>
            <a:schemeClr val="accent2"/>
          </a:solidFill>
        </a:fill>
      </a:tcStyle>
    </a:firstRow>
    <a:neCell>
      <a:tcTxStyle/>
      <a:tcStyle>
        <a:tcBdr/>
      </a:tcStyle>
    </a:neCell>
    <a:nwCell>
      <a:tcTxStyle/>
      <a:tcStyle>
        <a:tcBdr/>
      </a:tcStyle>
    </a:nwCel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26" autoAdjust="0"/>
    <p:restoredTop sz="70897" autoAdjust="0"/>
  </p:normalViewPr>
  <p:slideViewPr>
    <p:cSldViewPr snapToGrid="0">
      <p:cViewPr varScale="1">
        <p:scale>
          <a:sx n="70" d="100"/>
          <a:sy n="70" d="100"/>
        </p:scale>
        <p:origin x="1790" y="43"/>
      </p:cViewPr>
      <p:guideLst>
        <p:guide orient="horz" pos="944"/>
        <p:guide pos="351"/>
      </p:guideLst>
    </p:cSldViewPr>
  </p:slideViewPr>
  <p:notesTextViewPr>
    <p:cViewPr>
      <p:scale>
        <a:sx n="125" d="100"/>
        <a:sy n="125" d="100"/>
      </p:scale>
      <p:origin x="0" y="0"/>
    </p:cViewPr>
  </p:notesTextViewPr>
  <p:notesViewPr>
    <p:cSldViewPr snapToGrid="0">
      <p:cViewPr varScale="1">
        <p:scale>
          <a:sx n="100" d="100"/>
          <a:sy n="100" d="100"/>
        </p:scale>
        <p:origin x="0" y="0"/>
      </p:cViewPr>
      <p:guideLst>
        <p:guide orient="horz" pos="2933"/>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notesMaster" Target="notesMasters/notesMaster1.xml"/><Relationship Id="rId8" Type="http://schemas.openxmlformats.org/officeDocument/2006/relationships/slide" Target="slides/slide2.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7231"/>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67231"/>
          </a:xfrm>
          <a:prstGeom prst="rect">
            <a:avLst/>
          </a:prstGeom>
        </p:spPr>
        <p:txBody>
          <a:bodyPr vert="horz" lIns="91440" tIns="45720" rIns="91440" bIns="45720" rtlCol="0"/>
          <a:lstStyle>
            <a:lvl1pPr algn="r">
              <a:defRPr sz="1200"/>
            </a:lvl1pPr>
          </a:lstStyle>
          <a:p>
            <a:fld id="{66ABD474-4583-4BE2-8AFC-285FAC3193F6}" type="datetimeFigureOut">
              <a:rPr lang="en-US" smtClean="0"/>
              <a:t>1/15/2021</a:t>
            </a:fld>
            <a:endParaRPr lang="en-US" dirty="0"/>
          </a:p>
        </p:txBody>
      </p:sp>
      <p:sp>
        <p:nvSpPr>
          <p:cNvPr id="4" name="Footer Placeholder 3"/>
          <p:cNvSpPr>
            <a:spLocks noGrp="1"/>
          </p:cNvSpPr>
          <p:nvPr>
            <p:ph type="ftr" sz="quarter" idx="2"/>
          </p:nvPr>
        </p:nvSpPr>
        <p:spPr>
          <a:xfrm>
            <a:off x="0" y="8845046"/>
            <a:ext cx="2971800" cy="46723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845046"/>
            <a:ext cx="2971800" cy="467230"/>
          </a:xfrm>
          <a:prstGeom prst="rect">
            <a:avLst/>
          </a:prstGeom>
        </p:spPr>
        <p:txBody>
          <a:bodyPr vert="horz" lIns="91440" tIns="45720" rIns="91440" bIns="45720" rtlCol="0" anchor="b"/>
          <a:lstStyle>
            <a:lvl1pPr algn="r">
              <a:defRPr sz="1200"/>
            </a:lvl1pPr>
          </a:lstStyle>
          <a:p>
            <a:fld id="{54C7751C-E07B-47F5-BA54-737ABEA96779}" type="slidenum">
              <a:rPr lang="en-US" smtClean="0"/>
              <a:t>‹#›</a:t>
            </a:fld>
            <a:endParaRPr lang="en-US" dirty="0"/>
          </a:p>
        </p:txBody>
      </p:sp>
    </p:spTree>
    <p:extLst>
      <p:ext uri="{BB962C8B-B14F-4D97-AF65-F5344CB8AC3E}">
        <p14:creationId xmlns:p14="http://schemas.microsoft.com/office/powerpoint/2010/main" val="427239516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65614"/>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884613" y="0"/>
            <a:ext cx="2971800" cy="465614"/>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1101725" y="698500"/>
            <a:ext cx="4654550" cy="3492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23331"/>
            <a:ext cx="5486400" cy="4190524"/>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45045"/>
            <a:ext cx="2971800" cy="465614"/>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3884613" y="8845045"/>
            <a:ext cx="2971800" cy="465614"/>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hf hdr="0" ftr="0" dt="0"/>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www.eldercare.gov/" TargetMode="External"/><Relationship Id="rId2" Type="http://schemas.openxmlformats.org/officeDocument/2006/relationships/slide" Target="../slides/slide27.xml"/><Relationship Id="rId1" Type="http://schemas.openxmlformats.org/officeDocument/2006/relationships/notesMaster" Target="../notesMasters/notesMaster1.xml"/><Relationship Id="rId5" Type="http://schemas.openxmlformats.org/officeDocument/2006/relationships/hyperlink" Target="http://www.ftc.gov/" TargetMode="External"/><Relationship Id="rId4" Type="http://schemas.openxmlformats.org/officeDocument/2006/relationships/hyperlink" Target="https://www.justice.gov/usao/find-your-united-states-attorney" TargetMode="Externa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consumerfinance.gov/about-us/blog/tips-for-financial-caregivers-during-coronavirus-pandemic/" TargetMode="External"/><Relationship Id="rId2" Type="http://schemas.openxmlformats.org/officeDocument/2006/relationships/slide" Target="../slides/slide31.xml"/><Relationship Id="rId1" Type="http://schemas.openxmlformats.org/officeDocument/2006/relationships/notesMaster" Target="../notesMasters/notesMaster1.xml"/><Relationship Id="rId4" Type="http://schemas.openxmlformats.org/officeDocument/2006/relationships/hyperlink" Target="https://www.consumerfinance.gov/coronavirus/" TargetMode="Externa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www.consumerfinance.gov/about-us/blog/online-mobile-banking-tips-beginners/"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consumerfinance.gov/practitioner-resources/your-money-your-goals/booklets-talk-about-money/"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eldercare.acl.gov/Public/Resources/LearnMoreAbout/Support_Services.aspx"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pueblo.gpo.gov/CFPBPubs/CFPBPubs.php?PubID=13102"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1:notes"/>
          <p:cNvSpPr txBox="1">
            <a:spLocks noGrp="1"/>
          </p:cNvSpPr>
          <p:nvPr>
            <p:ph type="body" idx="1"/>
          </p:nvPr>
        </p:nvSpPr>
        <p:spPr>
          <a:xfrm>
            <a:off x="685800" y="4423331"/>
            <a:ext cx="5486400" cy="4190524"/>
          </a:xfrm>
          <a:prstGeom prst="rect">
            <a:avLst/>
          </a:prstGeom>
        </p:spPr>
        <p:txBody>
          <a:bodyPr spcFirstLastPara="1" wrap="square" lIns="91425" tIns="45700" rIns="91425" bIns="45700" anchor="t" anchorCtr="0">
            <a:noAutofit/>
          </a:bodyPr>
          <a:lstStyle/>
          <a:p>
            <a:endParaRPr lang="en-US" baseline="0" dirty="0"/>
          </a:p>
        </p:txBody>
      </p:sp>
      <p:sp>
        <p:nvSpPr>
          <p:cNvPr id="84" name="Google Shape;84;p1:notes"/>
          <p:cNvSpPr>
            <a:spLocks noGrp="1" noRot="1" noChangeAspect="1"/>
          </p:cNvSpPr>
          <p:nvPr>
            <p:ph type="sldImg" idx="2"/>
          </p:nvPr>
        </p:nvSpPr>
        <p:spPr>
          <a:xfrm>
            <a:off x="1101725" y="698500"/>
            <a:ext cx="4654550" cy="34925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 name="Slide Number Placeholder 1"/>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034551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1" i="0" u="none" strike="noStrike" cap="none" dirty="0">
                <a:solidFill>
                  <a:schemeClr val="dk1"/>
                </a:solidFill>
                <a:effectLst/>
                <a:latin typeface="Calibri"/>
                <a:ea typeface="Calibri"/>
                <a:cs typeface="Calibri"/>
                <a:sym typeface="Calibri"/>
              </a:rPr>
              <a:t> </a:t>
            </a:r>
            <a:r>
              <a:rPr lang="en-US" b="1" dirty="0"/>
              <a:t>Standard OA slide recently cleared by Kramer, K. for a Sept. 10, 2020 NCRC webinar.</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b="1"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30903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i="0" u="none" strike="noStrike" cap="none" dirty="0">
                <a:solidFill>
                  <a:schemeClr val="dk1"/>
                </a:solidFill>
                <a:effectLst/>
                <a:latin typeface="Calibri"/>
                <a:ea typeface="Calibri"/>
                <a:cs typeface="Calibri"/>
                <a:sym typeface="Calibri"/>
              </a:rPr>
              <a:t> </a:t>
            </a:r>
            <a:r>
              <a:rPr lang="en-US" b="1" dirty="0"/>
              <a:t>Standard OA slide cleared by Kramer, K. in July 2020 for webinar with DOL-EBSA.</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The Consumer Financial Protection Bureau regulates the offering and provision of consumer financial products and services under the Federal consumer financial laws, and educates and empowers consumers to make better informed financial decisions.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1"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31258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i="0" u="none" strike="noStrike" cap="none" dirty="0">
                <a:solidFill>
                  <a:schemeClr val="dk1"/>
                </a:solidFill>
                <a:effectLst/>
                <a:latin typeface="Calibri"/>
                <a:ea typeface="Calibri"/>
                <a:cs typeface="Calibri"/>
                <a:sym typeface="Calibri"/>
              </a:rPr>
              <a:t> </a:t>
            </a:r>
            <a:r>
              <a:rPr lang="en-US" b="1" dirty="0"/>
              <a:t>Standard OA slide recently cleared by Kramer, K. for a Sept. 10, 2020 NCRC webinar.</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1" i="0" u="none" strike="noStrike" cap="none" dirty="0">
              <a:solidFill>
                <a:schemeClr val="dk1"/>
              </a:solidFill>
              <a:effectLst/>
              <a:latin typeface="Calibri"/>
              <a:ea typeface="Calibri"/>
              <a:cs typeface="Calibri"/>
              <a:sym typeface="Calibri"/>
            </a:endParaRPr>
          </a:p>
          <a:p>
            <a:pPr marL="0" indent="0"/>
            <a:r>
              <a:rPr lang="en-US" sz="1200" b="0" i="0" u="none" strike="noStrike" kern="1200" cap="none" dirty="0">
                <a:solidFill>
                  <a:schemeClr val="tx1"/>
                </a:solidFill>
                <a:effectLst/>
                <a:latin typeface="Calibri"/>
                <a:ea typeface="Calibri"/>
                <a:cs typeface="Calibri"/>
                <a:sym typeface="Calibri"/>
              </a:rPr>
              <a:t>The Office for Older Americans develops resources to help protect older consumers from financial harm and help older consumers make sound financial decisions as they age. We also help stakeholders by providing tools to support long-term financial security for older adults. </a:t>
            </a:r>
          </a:p>
          <a:p>
            <a:pPr marL="0" indent="0"/>
            <a:endParaRPr lang="en-US" sz="1200" b="0" i="0" u="none" strike="noStrike" kern="1200" cap="none" dirty="0">
              <a:solidFill>
                <a:schemeClr val="tx1"/>
              </a:solidFill>
              <a:effectLst/>
              <a:latin typeface="Calibri"/>
              <a:ea typeface="Calibri"/>
              <a:cs typeface="Calibri"/>
              <a:sym typeface="Calibri"/>
            </a:endParaRPr>
          </a:p>
          <a:p>
            <a:pPr marL="0" indent="0"/>
            <a:r>
              <a:rPr lang="en-US" sz="1200" b="0" i="0" u="none" strike="noStrike" kern="1200" cap="none" dirty="0">
                <a:solidFill>
                  <a:schemeClr val="tx1"/>
                </a:solidFill>
                <a:effectLst/>
                <a:latin typeface="Calibri"/>
                <a:ea typeface="Calibri"/>
                <a:cs typeface="Calibri"/>
                <a:sym typeface="Calibri"/>
              </a:rPr>
              <a:t>Today I want to tell you about the CFPB’s Managing Someone Else’s Money guide and other tools for financial caregivers.</a:t>
            </a:r>
            <a:endParaRPr lang="en-US" dirty="0"/>
          </a:p>
        </p:txBody>
      </p:sp>
      <p:sp>
        <p:nvSpPr>
          <p:cNvPr id="4" name="Slide Number Placeholder 3"/>
          <p:cNvSpPr>
            <a:spLocks noGrp="1"/>
          </p:cNvSpPr>
          <p:nvPr>
            <p:ph type="sldNum" sz="quarter" idx="10"/>
          </p:nvPr>
        </p:nvSpPr>
        <p:spPr/>
        <p:txBody>
          <a:bodyPr/>
          <a:lstStyle/>
          <a:p>
            <a:fld id="{4BAF53EF-993C-FF42-8B62-CEF57763A78D}" type="slidenum">
              <a:rPr lang="en-US" smtClean="0"/>
              <a:t>4</a:t>
            </a:fld>
            <a:endParaRPr lang="en-US" dirty="0"/>
          </a:p>
        </p:txBody>
      </p:sp>
    </p:spTree>
    <p:extLst>
      <p:ext uri="{BB962C8B-B14F-4D97-AF65-F5344CB8AC3E}">
        <p14:creationId xmlns:p14="http://schemas.microsoft.com/office/powerpoint/2010/main" val="9692067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dirty="0"/>
              <a:t>Slide recently cleared by Schifferle, L. for a July 29, 2020 CMS Caregiver Working Group presentation. </a:t>
            </a:r>
          </a:p>
          <a:p>
            <a:pPr marL="0"/>
            <a:r>
              <a:rPr lang="en-US" b="1" dirty="0"/>
              <a:t>Approved by Haddadi, T. Office of Privacy, 1-30-20.</a:t>
            </a:r>
          </a:p>
          <a:p>
            <a:pPr marL="0"/>
            <a:endParaRPr lang="en-US" dirty="0"/>
          </a:p>
          <a:p>
            <a:pPr marL="0" indent="0"/>
            <a:r>
              <a:rPr lang="en-US" sz="1200" b="0" i="0" u="none" strike="noStrike" kern="1200" cap="none" dirty="0">
                <a:solidFill>
                  <a:schemeClr val="tx1"/>
                </a:solidFill>
                <a:effectLst/>
                <a:latin typeface="Calibri"/>
                <a:ea typeface="Calibri"/>
                <a:cs typeface="Calibri"/>
                <a:sym typeface="Calibri"/>
              </a:rPr>
              <a:t>Millions of Americans are managing money or property for a loved one who is unable to pay bills or make financial decisions. This can be very overwhelming. With the coronavirus pandemic, more people may be called upon to act as financial caregivers. To help these financial caregivers, CFPB has four easy-to-understand booklets.</a:t>
            </a:r>
          </a:p>
          <a:p>
            <a:pPr marL="0"/>
            <a:endParaRPr lang="en-US" dirty="0"/>
          </a:p>
        </p:txBody>
      </p:sp>
      <p:sp>
        <p:nvSpPr>
          <p:cNvPr id="4" name="Slide Number Placeholder 3"/>
          <p:cNvSpPr>
            <a:spLocks noGrp="1"/>
          </p:cNvSpPr>
          <p:nvPr>
            <p:ph type="sldNum" sz="quarter" idx="10"/>
          </p:nvPr>
        </p:nvSpPr>
        <p:spPr/>
        <p:txBody>
          <a:bodyPr/>
          <a:lstStyle/>
          <a:p>
            <a:fld id="{4BAF53EF-993C-FF42-8B62-CEF57763A78D}" type="slidenum">
              <a:rPr lang="en-US" smtClean="0"/>
              <a:t>5</a:t>
            </a:fld>
            <a:endParaRPr lang="en-US"/>
          </a:p>
        </p:txBody>
      </p:sp>
    </p:spTree>
    <p:extLst>
      <p:ext uri="{BB962C8B-B14F-4D97-AF65-F5344CB8AC3E}">
        <p14:creationId xmlns:p14="http://schemas.microsoft.com/office/powerpoint/2010/main" val="28861983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740890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0"/>
            <a:r>
              <a:rPr lang="en-US" b="1" dirty="0"/>
              <a:t>Slide recently cleared by Schifferle, L. for a July 29, 2020 CMS Caregiver Working Group presentation. </a:t>
            </a:r>
          </a:p>
          <a:p>
            <a:pPr indent="0"/>
            <a:endParaRPr lang="en-US" sz="1200" kern="1200" dirty="0">
              <a:solidFill>
                <a:schemeClr val="tx1"/>
              </a:solidFill>
              <a:effectLst/>
              <a:latin typeface="+mn-lt"/>
              <a:ea typeface="+mn-ea"/>
              <a:cs typeface="+mn-cs"/>
            </a:endParaRPr>
          </a:p>
          <a:p>
            <a:pPr indent="0"/>
            <a:r>
              <a:rPr lang="en-US" sz="1200" kern="1200" dirty="0">
                <a:solidFill>
                  <a:schemeClr val="tx1"/>
                </a:solidFill>
                <a:effectLst/>
                <a:latin typeface="+mn-lt"/>
                <a:ea typeface="+mn-ea"/>
                <a:cs typeface="+mn-cs"/>
              </a:rPr>
              <a:t>The CFPB’s four guides are to help family members and friends who are fiduciaries.  A fiduciary is someone who is named to manage money or property for someone else.  We have guides for four types of fiduciaries:</a:t>
            </a:r>
          </a:p>
          <a:p>
            <a:pPr indent="0"/>
            <a:endParaRPr lang="en-US" sz="1200" kern="1200" dirty="0">
              <a:solidFill>
                <a:schemeClr val="tx1"/>
              </a:solidFill>
              <a:effectLst/>
              <a:latin typeface="+mn-lt"/>
              <a:ea typeface="+mn-ea"/>
              <a:cs typeface="+mn-cs"/>
            </a:endParaRPr>
          </a:p>
          <a:p>
            <a:pPr lvl="0" indent="0"/>
            <a:r>
              <a:rPr lang="en-US" sz="1200" kern="1200" dirty="0">
                <a:solidFill>
                  <a:schemeClr val="tx1"/>
                </a:solidFill>
                <a:effectLst/>
                <a:latin typeface="+mn-lt"/>
                <a:ea typeface="+mn-ea"/>
                <a:cs typeface="+mn-cs"/>
              </a:rPr>
              <a:t>Agents under power of attorney</a:t>
            </a:r>
          </a:p>
          <a:p>
            <a:pPr lvl="0" indent="0"/>
            <a:r>
              <a:rPr lang="en-US" sz="1200" kern="1200" dirty="0">
                <a:solidFill>
                  <a:schemeClr val="tx1"/>
                </a:solidFill>
                <a:effectLst/>
                <a:latin typeface="+mn-lt"/>
                <a:ea typeface="+mn-ea"/>
                <a:cs typeface="+mn-cs"/>
              </a:rPr>
              <a:t>Guardians of property (sometimes known as conservators)</a:t>
            </a:r>
          </a:p>
          <a:p>
            <a:pPr lvl="0" indent="0"/>
            <a:r>
              <a:rPr lang="en-US" sz="1200" kern="1200" dirty="0">
                <a:solidFill>
                  <a:schemeClr val="tx1"/>
                </a:solidFill>
                <a:effectLst/>
                <a:latin typeface="+mn-lt"/>
                <a:ea typeface="+mn-ea"/>
                <a:cs typeface="+mn-cs"/>
              </a:rPr>
              <a:t>Trustees under revocable living trusts</a:t>
            </a:r>
          </a:p>
          <a:p>
            <a:pPr lvl="0" indent="0"/>
            <a:r>
              <a:rPr lang="en-US" sz="1200" kern="1200" dirty="0">
                <a:solidFill>
                  <a:schemeClr val="tx1"/>
                </a:solidFill>
                <a:effectLst/>
                <a:latin typeface="+mn-lt"/>
                <a:ea typeface="+mn-ea"/>
                <a:cs typeface="+mn-cs"/>
              </a:rPr>
              <a:t>Government benefits fiduciaries:  Social Security representative payees and VA fiduciaries.</a:t>
            </a:r>
          </a:p>
          <a:p>
            <a:pPr marL="171450" lvl="0" indent="0">
              <a:buFont typeface="Arial" panose="020B0604020202020204" pitchFamily="34" charset="0"/>
              <a:buChar char="•"/>
            </a:pPr>
            <a:endParaRPr lang="en-US" sz="1200" kern="1200" dirty="0">
              <a:solidFill>
                <a:schemeClr val="tx1"/>
              </a:solidFill>
              <a:effectLst/>
              <a:latin typeface="+mn-lt"/>
              <a:ea typeface="+mn-ea"/>
              <a:cs typeface="+mn-cs"/>
            </a:endParaRPr>
          </a:p>
          <a:p>
            <a:pPr lvl="0" indent="0"/>
            <a:r>
              <a:rPr lang="en-US" sz="1200" kern="1200" dirty="0">
                <a:solidFill>
                  <a:schemeClr val="tx1"/>
                </a:solidFill>
                <a:effectLst/>
                <a:latin typeface="+mn-lt"/>
                <a:ea typeface="+mn-ea"/>
                <a:cs typeface="+mn-cs"/>
              </a:rPr>
              <a:t>Guides help lay fiduciaries understand their duties:</a:t>
            </a:r>
          </a:p>
          <a:p>
            <a:pPr marL="628650" lvl="1" indent="0">
              <a:buFont typeface="Arial" panose="020B0604020202020204" pitchFamily="34" charset="0"/>
              <a:buChar char="•"/>
            </a:pPr>
            <a:r>
              <a:rPr lang="en-US" sz="1200" kern="1200" dirty="0">
                <a:solidFill>
                  <a:schemeClr val="tx1"/>
                </a:solidFill>
                <a:effectLst/>
                <a:latin typeface="+mn-lt"/>
                <a:ea typeface="+mn-ea"/>
                <a:cs typeface="+mn-cs"/>
              </a:rPr>
              <a:t>Provide tips and resources to help fiduciaries protecting, investing, and managing money for a loved one</a:t>
            </a:r>
          </a:p>
          <a:p>
            <a:pPr marL="628650" lvl="1" indent="0">
              <a:buFont typeface="Arial" panose="020B0604020202020204" pitchFamily="34" charset="0"/>
              <a:buChar char="•"/>
            </a:pPr>
            <a:r>
              <a:rPr lang="en-US" sz="1200" kern="1200" dirty="0">
                <a:solidFill>
                  <a:schemeClr val="tx1"/>
                </a:solidFill>
                <a:effectLst/>
                <a:latin typeface="+mn-lt"/>
                <a:ea typeface="+mn-ea"/>
                <a:cs typeface="+mn-cs"/>
              </a:rPr>
              <a:t>Include information on identifying benefits the care recipient may be eligible for, e.g. disability, Social Security, Medicare, Medicaid, Veterans benefits, housing assistance, or SNAP</a:t>
            </a:r>
          </a:p>
          <a:p>
            <a:pPr marL="628650" lvl="1" indent="0">
              <a:buFont typeface="Arial" panose="020B0604020202020204" pitchFamily="34" charset="0"/>
              <a:buChar char="•"/>
            </a:pPr>
            <a:r>
              <a:rPr lang="en-US" sz="1200" kern="1200" dirty="0">
                <a:solidFill>
                  <a:schemeClr val="tx1"/>
                </a:solidFill>
                <a:effectLst/>
                <a:latin typeface="+mn-lt"/>
                <a:ea typeface="+mn-ea"/>
                <a:cs typeface="+mn-cs"/>
              </a:rPr>
              <a:t>Describe warning signs of financial exploitation, and how to watch out for consumer scams</a:t>
            </a:r>
          </a:p>
          <a:p>
            <a:pPr marL="628650" lvl="1" indent="0">
              <a:buFont typeface="Arial" panose="020B0604020202020204" pitchFamily="34" charset="0"/>
              <a:buChar char="•"/>
            </a:pPr>
            <a:r>
              <a:rPr lang="en-US" sz="1200" kern="1200" dirty="0">
                <a:solidFill>
                  <a:schemeClr val="tx1"/>
                </a:solidFill>
                <a:effectLst/>
                <a:latin typeface="+mn-lt"/>
                <a:ea typeface="+mn-ea"/>
                <a:cs typeface="+mn-cs"/>
              </a:rPr>
              <a:t>Provide information on where to get help</a:t>
            </a:r>
          </a:p>
          <a:p>
            <a:pPr indent="0"/>
            <a:r>
              <a:rPr lang="en-US" sz="1200" kern="1200" dirty="0">
                <a:solidFill>
                  <a:schemeClr val="tx1"/>
                </a:solidFill>
                <a:effectLst/>
                <a:latin typeface="+mn-lt"/>
                <a:ea typeface="+mn-ea"/>
                <a:cs typeface="+mn-cs"/>
              </a:rPr>
              <a:t> </a:t>
            </a:r>
          </a:p>
          <a:p>
            <a:pPr indent="0"/>
            <a:r>
              <a:rPr lang="en-US" sz="1200" kern="1200" dirty="0">
                <a:solidFill>
                  <a:schemeClr val="tx1"/>
                </a:solidFill>
                <a:effectLst/>
                <a:latin typeface="+mn-lt"/>
                <a:ea typeface="+mn-ea"/>
                <a:cs typeface="+mn-cs"/>
              </a:rPr>
              <a:t>The CFPB contracted and worked closely with the American Bar Association Commission on Law and Aging to prepare these guides.</a:t>
            </a:r>
          </a:p>
          <a:p>
            <a:pPr marL="457200" lvl="1" indent="0">
              <a:buFont typeface="Arial" panose="020B0604020202020204" pitchFamily="34" charset="0"/>
              <a:buNone/>
            </a:pPr>
            <a:endParaRPr lang="en-US" sz="1200" kern="1200" dirty="0">
              <a:solidFill>
                <a:schemeClr val="tx1"/>
              </a:solidFill>
              <a:effectLst/>
              <a:latin typeface="+mn-lt"/>
              <a:ea typeface="+mn-ea"/>
              <a:cs typeface="+mn-cs"/>
            </a:endParaRPr>
          </a:p>
          <a:p>
            <a:pPr marL="171450" lvl="0" indent="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0">
              <a:buFont typeface="Arial" panose="020B0604020202020204" pitchFamily="34" charset="0"/>
              <a:buChar char="•"/>
            </a:pPr>
            <a:endParaRPr lang="en-US" sz="1200" kern="1200" dirty="0">
              <a:solidFill>
                <a:schemeClr val="tx1"/>
              </a:solidFill>
              <a:effectLst/>
              <a:latin typeface="+mn-lt"/>
              <a:ea typeface="+mn-ea"/>
              <a:cs typeface="+mn-cs"/>
            </a:endParaRPr>
          </a:p>
          <a:p>
            <a:pPr indent="0"/>
            <a:endParaRPr lang="en-US" dirty="0"/>
          </a:p>
        </p:txBody>
      </p:sp>
      <p:sp>
        <p:nvSpPr>
          <p:cNvPr id="4" name="Slide Number Placeholder 3"/>
          <p:cNvSpPr>
            <a:spLocks noGrp="1"/>
          </p:cNvSpPr>
          <p:nvPr>
            <p:ph type="sldNum" idx="10"/>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7</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496014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0"/>
            <a:r>
              <a:rPr lang="en-US" b="1" dirty="0"/>
              <a:t>Slide recently cleared by Schifferle, L. for a July 29, 2020 CMS Caregiver Working Group presentation. </a:t>
            </a:r>
          </a:p>
          <a:p>
            <a:endParaRPr lang="en-US" dirty="0"/>
          </a:p>
          <a:p>
            <a:endParaRPr lang="en-US" dirty="0"/>
          </a:p>
        </p:txBody>
      </p:sp>
      <p:sp>
        <p:nvSpPr>
          <p:cNvPr id="4" name="Slide Number Placeholder 3"/>
          <p:cNvSpPr>
            <a:spLocks noGrp="1"/>
          </p:cNvSpPr>
          <p:nvPr>
            <p:ph type="sldNum" sz="quarter" idx="10"/>
          </p:nvPr>
        </p:nvSpPr>
        <p:spPr/>
        <p:txBody>
          <a:bodyPr/>
          <a:lstStyle/>
          <a:p>
            <a:fld id="{4BAF53EF-993C-FF42-8B62-CEF57763A78D}" type="slidenum">
              <a:rPr lang="en-US" smtClean="0"/>
              <a:t>8</a:t>
            </a:fld>
            <a:endParaRPr lang="en-US" dirty="0"/>
          </a:p>
        </p:txBody>
      </p:sp>
    </p:spTree>
    <p:extLst>
      <p:ext uri="{BB962C8B-B14F-4D97-AF65-F5344CB8AC3E}">
        <p14:creationId xmlns:p14="http://schemas.microsoft.com/office/powerpoint/2010/main" val="25119387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0"/>
            <a:r>
              <a:rPr lang="en-US" b="1" dirty="0"/>
              <a:t>Slide recently cleared by Schifferle, L. for a July 29, 2020 CMS Caregiver Working Group presentation. </a:t>
            </a:r>
          </a:p>
          <a:p>
            <a:pPr marL="0" indent="0" defTabSz="466618">
              <a:buClrTx/>
              <a:buSzTx/>
              <a:defRPr/>
            </a:pPr>
            <a:endParaRPr lang="en-US" dirty="0"/>
          </a:p>
          <a:p>
            <a:pPr lvl="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Agents under a Power of Attorney are named in a legal document</a:t>
            </a:r>
          </a:p>
          <a:p>
            <a:pPr lvl="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Guardians and conservators can be named by a court</a:t>
            </a:r>
          </a:p>
          <a:p>
            <a:pPr lvl="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Trustees may be named in a legal document or a court</a:t>
            </a:r>
          </a:p>
          <a:p>
            <a:pPr lvl="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The Social Security and Department of Veterans Affairs (VA) may name representative payees</a:t>
            </a:r>
          </a:p>
          <a:p>
            <a:pPr marL="0" indent="0" defTabSz="466618">
              <a:buClrTx/>
              <a:buSzTx/>
              <a:defRPr/>
            </a:pPr>
            <a:endParaRPr lang="en-US" dirty="0"/>
          </a:p>
        </p:txBody>
      </p:sp>
      <p:sp>
        <p:nvSpPr>
          <p:cNvPr id="4" name="Slide Number Placeholder 3"/>
          <p:cNvSpPr>
            <a:spLocks noGrp="1"/>
          </p:cNvSpPr>
          <p:nvPr>
            <p:ph type="sldNum" sz="quarter" idx="10"/>
          </p:nvPr>
        </p:nvSpPr>
        <p:spPr/>
        <p:txBody>
          <a:bodyPr/>
          <a:lstStyle/>
          <a:p>
            <a:fld id="{4BAF53EF-993C-FF42-8B62-CEF57763A78D}" type="slidenum">
              <a:rPr lang="en-US" smtClean="0"/>
              <a:t>9</a:t>
            </a:fld>
            <a:endParaRPr lang="en-US" dirty="0"/>
          </a:p>
        </p:txBody>
      </p:sp>
    </p:spTree>
    <p:extLst>
      <p:ext uri="{BB962C8B-B14F-4D97-AF65-F5344CB8AC3E}">
        <p14:creationId xmlns:p14="http://schemas.microsoft.com/office/powerpoint/2010/main" val="8567742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dirty="0"/>
              <a:t>Slide recently cleared by Schifferle, L. for a July 29, 2020 CMS Caregiver Working Group presentation.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power of attorney is a legal document.  In it, someone (known as the principal) gives someone else (the agent) legal authority to make decisions about his or her money or property.  Often people make powers of attorney so that someone else can handle their money if they become sick or injured and can no longer manage their own finances.  In some states, this type of document is called a durable power of attorney.  Powers of attorney are private arrangements, because they don’t involve appointment by a court or a public agency.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An individual also can make a health care power of attorney to name someone to make decisions about health care.  The CFPB guide does not discuss health care powers of attorney.</a:t>
            </a:r>
          </a:p>
          <a:p>
            <a:endParaRPr lang="en-US" dirty="0"/>
          </a:p>
        </p:txBody>
      </p:sp>
      <p:sp>
        <p:nvSpPr>
          <p:cNvPr id="4" name="Slide Number Placeholder 3"/>
          <p:cNvSpPr>
            <a:spLocks noGrp="1"/>
          </p:cNvSpPr>
          <p:nvPr>
            <p:ph type="sldNum" sz="quarter" idx="10"/>
          </p:nvPr>
        </p:nvSpPr>
        <p:spPr/>
        <p:txBody>
          <a:bodyPr/>
          <a:lstStyle/>
          <a:p>
            <a:fld id="{4BAF53EF-993C-FF42-8B62-CEF57763A78D}" type="slidenum">
              <a:rPr lang="en-US" smtClean="0"/>
              <a:t>10</a:t>
            </a:fld>
            <a:endParaRPr lang="en-US" dirty="0"/>
          </a:p>
        </p:txBody>
      </p:sp>
    </p:spTree>
    <p:extLst>
      <p:ext uri="{BB962C8B-B14F-4D97-AF65-F5344CB8AC3E}">
        <p14:creationId xmlns:p14="http://schemas.microsoft.com/office/powerpoint/2010/main" val="19746342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Slide recently cleared by Schifferle, L. for a July 29, 2020 CMS Caregiver Working Group presentation.  Notes below have not been previously cleared.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dirty="0">
                <a:solidFill>
                  <a:schemeClr val="dk1"/>
                </a:solidFill>
                <a:effectLst/>
                <a:latin typeface="Calibri"/>
                <a:ea typeface="Calibri"/>
                <a:cs typeface="Calibri"/>
                <a:sym typeface="Calibri"/>
              </a:rPr>
              <a:t>There is also information in MSEM on helping your loved one find public benefits. For example, there are many older adults who are eligible for food assistance but do not receive it. Finding benefits to help support your loved one financially may be another part of your role as a financial caregiver.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government agency may appoint someone to manage income benefits for a person who needs help managing those benefits.  The Social Security Administration and some other federal agencies call that person a representative payee.  A representative payee only has authority to manage the benefit checks of the agency that made the appointment.  If the beneficiary has other money or property that he or she cannot manage, a fiduciary must have legal authority from another source to manage anything other than the benefit checks.  The CFPB’s guide is for Social Security representative payees and VA fiduciaries, but may be helpful to payees appointed by other federal or state agencies.</a:t>
            </a:r>
          </a:p>
          <a:p>
            <a:endParaRPr lang="en-US" dirty="0"/>
          </a:p>
        </p:txBody>
      </p:sp>
      <p:sp>
        <p:nvSpPr>
          <p:cNvPr id="4" name="Slide Number Placeholder 3"/>
          <p:cNvSpPr>
            <a:spLocks noGrp="1"/>
          </p:cNvSpPr>
          <p:nvPr>
            <p:ph type="sldNum" sz="quarter" idx="10"/>
          </p:nvPr>
        </p:nvSpPr>
        <p:spPr/>
        <p:txBody>
          <a:bodyPr/>
          <a:lstStyle/>
          <a:p>
            <a:fld id="{4BAF53EF-993C-FF42-8B62-CEF57763A78D}" type="slidenum">
              <a:rPr lang="en-US" smtClean="0"/>
              <a:t>11</a:t>
            </a:fld>
            <a:endParaRPr lang="en-US" dirty="0"/>
          </a:p>
        </p:txBody>
      </p:sp>
    </p:spTree>
    <p:extLst>
      <p:ext uri="{BB962C8B-B14F-4D97-AF65-F5344CB8AC3E}">
        <p14:creationId xmlns:p14="http://schemas.microsoft.com/office/powerpoint/2010/main" val="19962778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dirty="0"/>
              <a:t>Slide recently cleared by Schifferle, L. for a July 29, 2020 CMS Caregiver Working Group presentation. </a:t>
            </a:r>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guardian of property is someone the court names to manage money and property for someone else whom the court has found cannot manage it alone.  Sometimes a guardian of property is also appointed as guardian of the person.  That means that the guardian can make health care and other personal decisions as well as financial decisions.</a:t>
            </a:r>
          </a:p>
          <a:p>
            <a:endParaRPr lang="en-US" dirty="0"/>
          </a:p>
          <a:p>
            <a:pPr marL="0" indent="0" defTabSz="466618">
              <a:buClrTx/>
              <a:buSzTx/>
              <a:defRPr/>
            </a:pPr>
            <a:endParaRPr lang="en-US" dirty="0"/>
          </a:p>
        </p:txBody>
      </p:sp>
      <p:sp>
        <p:nvSpPr>
          <p:cNvPr id="4" name="Slide Number Placeholder 3"/>
          <p:cNvSpPr>
            <a:spLocks noGrp="1"/>
          </p:cNvSpPr>
          <p:nvPr>
            <p:ph type="sldNum" sz="quarter" idx="10"/>
          </p:nvPr>
        </p:nvSpPr>
        <p:spPr/>
        <p:txBody>
          <a:bodyPr/>
          <a:lstStyle/>
          <a:p>
            <a:fld id="{4BAF53EF-993C-FF42-8B62-CEF57763A78D}" type="slidenum">
              <a:rPr lang="en-US" smtClean="0"/>
              <a:t>12</a:t>
            </a:fld>
            <a:endParaRPr lang="en-US" dirty="0"/>
          </a:p>
        </p:txBody>
      </p:sp>
    </p:spTree>
    <p:extLst>
      <p:ext uri="{BB962C8B-B14F-4D97-AF65-F5344CB8AC3E}">
        <p14:creationId xmlns:p14="http://schemas.microsoft.com/office/powerpoint/2010/main" val="17421319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Slide recently cleared by Schifferle, L. for a July 29, 2020 CMS Caregiver Working Group presentation.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revocable living trust is a legal document.  Someone makes a revocable living trust to give someone else legal authority to make decisions about money or property in the trust if she cannot make decisions herself because she is sick or injured.  The trust also specifies who gets the money or property in the trust after the person who created it dies.  The person who makes decisions about the money and property in the trust is called the trustee.  There are other legal arrangements also known as trusts, but the CFPB guide only discusses revocable living trusts.  Like powers of attorney, trusts are private arrangements.</a:t>
            </a:r>
          </a:p>
          <a:p>
            <a:endParaRPr lang="en-US" dirty="0"/>
          </a:p>
        </p:txBody>
      </p:sp>
      <p:sp>
        <p:nvSpPr>
          <p:cNvPr id="4" name="Slide Number Placeholder 3"/>
          <p:cNvSpPr>
            <a:spLocks noGrp="1"/>
          </p:cNvSpPr>
          <p:nvPr>
            <p:ph type="sldNum" sz="quarter" idx="10"/>
          </p:nvPr>
        </p:nvSpPr>
        <p:spPr/>
        <p:txBody>
          <a:bodyPr/>
          <a:lstStyle/>
          <a:p>
            <a:fld id="{4BAF53EF-993C-FF42-8B62-CEF57763A78D}" type="slidenum">
              <a:rPr lang="en-US" smtClean="0"/>
              <a:t>13</a:t>
            </a:fld>
            <a:endParaRPr lang="en-US" dirty="0"/>
          </a:p>
        </p:txBody>
      </p:sp>
    </p:spTree>
    <p:extLst>
      <p:ext uri="{BB962C8B-B14F-4D97-AF65-F5344CB8AC3E}">
        <p14:creationId xmlns:p14="http://schemas.microsoft.com/office/powerpoint/2010/main" val="34854307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0"/>
            <a:r>
              <a:rPr lang="en-US" b="1" dirty="0"/>
              <a:t>Slide recently cleared by Schifferle, L. for a July 29, 2020 CMS Caregiver Working Group presentation.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MSEM, Duty 1: Act only in (Martina’s) best interest, p. 10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Guide discusses the issue of conflict of interest.</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The answer to all of these questions is no.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Fiduciaries must safeguard the finances of the person they manage money for. This includes keeping that money and property separate from their own. </a:t>
            </a:r>
          </a:p>
          <a:p>
            <a:endParaRPr lang="en-US" dirty="0"/>
          </a:p>
          <a:p>
            <a:r>
              <a:rPr lang="en-US" dirty="0"/>
              <a:t>Gifts:  “State law may allow Martina to decide whether a Power of Attorney may make gifts. Check the legal document to see whether Martina gave you the power to make gifts. Any gifts or loans should be in line with what Martina would have wanted. Even if the POA clearly allows gifts to you or others, be very careful to avoid conflicts of interest. For example, if Martina gave money every year to a charity, a durable POA may allow you to continue doing that. “</a:t>
            </a:r>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14</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090359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0"/>
            <a:r>
              <a:rPr lang="en-US" b="1" dirty="0"/>
              <a:t>Slide recently cleared by Schifferle, L. for a July 29, 2020 CMS Caregiver Working Group presentation. </a:t>
            </a:r>
          </a:p>
          <a:p>
            <a:endParaRPr lang="en-US" dirty="0"/>
          </a:p>
          <a:p>
            <a:r>
              <a:rPr lang="en-US" sz="1200" kern="1200" dirty="0">
                <a:solidFill>
                  <a:schemeClr val="tx1"/>
                </a:solidFill>
                <a:effectLst/>
                <a:latin typeface="+mn-lt"/>
                <a:ea typeface="+mn-ea"/>
                <a:cs typeface="+mn-cs"/>
              </a:rPr>
              <a:t>Duties of a fiduciary – though note that this is not intended as legal advice and the specifics may vary based on the law of your state: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Acting only in the person’s best interest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Managing the money and property carefully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Keeping the money and property separate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Keeping good records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For example, part of </a:t>
            </a:r>
            <a:r>
              <a:rPr lang="en-US" sz="1200" b="1" kern="1200" dirty="0">
                <a:solidFill>
                  <a:schemeClr val="tx1"/>
                </a:solidFill>
                <a:effectLst/>
                <a:latin typeface="+mn-lt"/>
                <a:ea typeface="+mn-ea"/>
                <a:cs typeface="+mn-cs"/>
              </a:rPr>
              <a:t>acting in someone’s best interest</a:t>
            </a:r>
            <a:r>
              <a:rPr lang="en-US" sz="1200" kern="1200" dirty="0">
                <a:solidFill>
                  <a:schemeClr val="tx1"/>
                </a:solidFill>
                <a:effectLst/>
                <a:latin typeface="+mn-lt"/>
                <a:ea typeface="+mn-ea"/>
                <a:cs typeface="+mn-cs"/>
              </a:rPr>
              <a:t> is avoiding conflicts of interest.  The guides provide scenarios that might pose a conflict.  If you buy a car with Martina’s money and mainly drive the car for your own needs, that may be a conflict of interest.</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Managing the money and property carefully</a:t>
            </a:r>
            <a:r>
              <a:rPr lang="en-US" sz="1200" kern="1200" dirty="0">
                <a:solidFill>
                  <a:schemeClr val="tx1"/>
                </a:solidFill>
                <a:effectLst/>
                <a:latin typeface="+mn-lt"/>
                <a:ea typeface="+mn-ea"/>
                <a:cs typeface="+mn-cs"/>
              </a:rPr>
              <a:t> includes compiling an inventory of money, property and debts; investing carefully, with the help of a financial professional; and finding out whether the person is eligible for any financial or health care benefits from an employer or government.</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Keeping the person’s money separate</a:t>
            </a:r>
            <a:r>
              <a:rPr lang="en-US" sz="1200" kern="1200" dirty="0">
                <a:solidFill>
                  <a:schemeClr val="tx1"/>
                </a:solidFill>
                <a:effectLst/>
                <a:latin typeface="+mn-lt"/>
                <a:ea typeface="+mn-ea"/>
                <a:cs typeface="+mn-cs"/>
              </a:rPr>
              <a:t> means avoiding joint accounts.  The guides discuss how to title bank accounts and how to sign checks on behalf of the person the fiduciary serves.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Keeping good records</a:t>
            </a:r>
            <a:r>
              <a:rPr lang="en-US" sz="1200" kern="1200" dirty="0">
                <a:solidFill>
                  <a:schemeClr val="tx1"/>
                </a:solidFill>
                <a:effectLst/>
                <a:latin typeface="+mn-lt"/>
                <a:ea typeface="+mn-ea"/>
                <a:cs typeface="+mn-cs"/>
              </a:rPr>
              <a:t> includes keeping receipts and notes, even for small expenses, and avoiding paying in cash. Can also help with benefits determinations and with POA abuse cases.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idx="10"/>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15</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253055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dirty="0"/>
              <a:t>Slide recently cleared by Schifferle, L. for a July 29, 2020 CMS Caregiver Working Group presentation.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State-specific guides</a:t>
            </a:r>
          </a:p>
          <a:p>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Professionals in six states (Arizona, Florida, Georgia, Illinois, Oregon, and Virginia) worked with us to develop state-specific guides.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We’ve encouraged local organizations to develop their own guides by making a “Tips and Templates” guide to developing state-specific Managing Someone Else’s Money guides. These are available for download on the CFPB website. Using these tips and templates, organizations in Texas and Michigan have developed a full set of state-specific guides.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All guides, tips and templates for replicating the guides, and information on co-branding are available online.</a:t>
            </a:r>
          </a:p>
          <a:p>
            <a:endParaRPr lang="en-US" dirty="0"/>
          </a:p>
        </p:txBody>
      </p:sp>
      <p:sp>
        <p:nvSpPr>
          <p:cNvPr id="4" name="Slide Number Placeholder 3"/>
          <p:cNvSpPr>
            <a:spLocks noGrp="1"/>
          </p:cNvSpPr>
          <p:nvPr>
            <p:ph type="sldNum" sz="quarter" idx="10"/>
          </p:nvPr>
        </p:nvSpPr>
        <p:spPr/>
        <p:txBody>
          <a:bodyPr/>
          <a:lstStyle/>
          <a:p>
            <a:fld id="{4BAF53EF-993C-FF42-8B62-CEF57763A78D}" type="slidenum">
              <a:rPr lang="en-US" smtClean="0"/>
              <a:t>16</a:t>
            </a:fld>
            <a:endParaRPr lang="en-US" dirty="0"/>
          </a:p>
        </p:txBody>
      </p:sp>
    </p:spTree>
    <p:extLst>
      <p:ext uri="{BB962C8B-B14F-4D97-AF65-F5344CB8AC3E}">
        <p14:creationId xmlns:p14="http://schemas.microsoft.com/office/powerpoint/2010/main" val="33147478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0"/>
            <a:r>
              <a:rPr lang="en-US" b="1" dirty="0"/>
              <a:t>Slide recently cleared by Schifferle, L. for a July 29, 2020 CMS Caregiver Working Group presentation.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A3EE1877-EFC2-4BC5-B563-4178B96E5F20}" type="slidenum">
              <a:rPr lang="en-US" smtClean="0"/>
              <a:t>17</a:t>
            </a:fld>
            <a:endParaRPr lang="en-US"/>
          </a:p>
        </p:txBody>
      </p:sp>
    </p:spTree>
    <p:extLst>
      <p:ext uri="{BB962C8B-B14F-4D97-AF65-F5344CB8AC3E}">
        <p14:creationId xmlns:p14="http://schemas.microsoft.com/office/powerpoint/2010/main" val="28463238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dirty="0"/>
              <a:t>Slide recently cleared by Schifferle, L. for a July 29, 2020 CMS Caregiver Working Group presentation. </a:t>
            </a:r>
          </a:p>
          <a:p>
            <a:endParaRPr lang="en-US" dirty="0"/>
          </a:p>
          <a:p>
            <a:endParaRPr lang="en-US" dirty="0"/>
          </a:p>
          <a:p>
            <a:r>
              <a:rPr lang="en-US" dirty="0"/>
              <a:t>Losses are huge: one study estimated that older Americans lost at least $2.9 B to financial exploitation in 2010. Many experts believe the true cost to be much higher</a:t>
            </a:r>
          </a:p>
          <a:p>
            <a:endParaRPr lang="en-US" dirty="0"/>
          </a:p>
          <a:p>
            <a:pPr lvl="0"/>
            <a:r>
              <a:rPr lang="en-US" sz="1200" b="0" i="0" u="none" strike="noStrike" cap="none" dirty="0">
                <a:solidFill>
                  <a:schemeClr val="dk1"/>
                </a:solidFill>
                <a:effectLst/>
                <a:latin typeface="Calibri"/>
                <a:ea typeface="Calibri"/>
                <a:cs typeface="Calibri"/>
                <a:sym typeface="Calibri"/>
              </a:rPr>
              <a:t>According to suspicious activity reports (SARs) read by CFPB, financial institutions have reported to the federal government over 180,000 suspicious activities targeting older adults, involving a total of more than $6 billion between 2013 and 2019.</a:t>
            </a:r>
          </a:p>
          <a:p>
            <a:pPr lvl="0"/>
            <a:endParaRPr lang="en-US" sz="1200" b="0" i="0" u="none" strike="noStrike" cap="none" dirty="0">
              <a:solidFill>
                <a:schemeClr val="dk1"/>
              </a:solidFill>
              <a:effectLst/>
              <a:latin typeface="Calibri"/>
              <a:ea typeface="Calibri"/>
              <a:cs typeface="Calibri"/>
              <a:sym typeface="Calibri"/>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dirty="0"/>
              <a:t>In EFE SARs involving a loss to an older adult, the average amount lost was $34,200. </a:t>
            </a:r>
            <a:r>
              <a:rPr lang="en-US" dirty="0"/>
              <a:t>In 7 percent of these EFE SARs, the loss exceeded $100,000. </a:t>
            </a:r>
          </a:p>
          <a:p>
            <a:pPr lvl="0"/>
            <a:endParaRPr lang="en-US" sz="1200" b="0" i="0" u="none" strike="noStrike" cap="none" dirty="0">
              <a:solidFill>
                <a:schemeClr val="dk1"/>
              </a:solidFill>
              <a:effectLst/>
              <a:latin typeface="Calibri"/>
              <a:ea typeface="Calibri"/>
              <a:cs typeface="Calibri"/>
              <a:sym typeface="Calibri"/>
            </a:endParaRPr>
          </a:p>
          <a:p>
            <a:pPr lvl="0"/>
            <a:r>
              <a:rPr lang="en-US" sz="1200" b="1" i="0" u="none" strike="noStrike" cap="none" dirty="0">
                <a:solidFill>
                  <a:schemeClr val="dk1"/>
                </a:solidFill>
                <a:effectLst/>
                <a:latin typeface="Calibri"/>
                <a:ea typeface="Calibri"/>
                <a:cs typeface="Calibri"/>
                <a:sym typeface="Calibri"/>
              </a:rPr>
              <a:t>Losses were greater when the older adult knew the suspect. </a:t>
            </a:r>
            <a:r>
              <a:rPr lang="en-US" sz="1200" b="0" i="0" u="none" strike="noStrike" cap="none" dirty="0">
                <a:solidFill>
                  <a:schemeClr val="dk1"/>
                </a:solidFill>
                <a:effectLst/>
                <a:latin typeface="Calibri"/>
                <a:ea typeface="Calibri"/>
                <a:cs typeface="Calibri"/>
                <a:sym typeface="Calibri"/>
              </a:rPr>
              <a:t>The average loss per person was about $50,000 when the older adult knew the suspect, and $17,000 when the suspect was a stranger. </a:t>
            </a:r>
            <a:endParaRPr lang="en-US" dirty="0"/>
          </a:p>
          <a:p>
            <a:endParaRPr lang="en-US" dirty="0"/>
          </a:p>
          <a:p>
            <a:r>
              <a:rPr lang="en-US" sz="1200" dirty="0"/>
              <a:t>A large body of research shows that elder financial exploitation remains largely underreported, with one study estimating that only 1 in 44 cases came to the attention of agencies that provide assistance to victims in NY.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dirty="0"/>
              <a:t>[1] MetLife Mature Market Institute. The </a:t>
            </a:r>
            <a:r>
              <a:rPr lang="en-US" dirty="0" err="1"/>
              <a:t>Metlife</a:t>
            </a:r>
            <a:r>
              <a:rPr lang="en-US" dirty="0"/>
              <a:t> Study of Elder Financial Abuse: Crimes of Occasion, Desperation, and Predation Against America’s Elders. </a:t>
            </a:r>
            <a:r>
              <a:rPr lang="en-US" dirty="0" err="1"/>
              <a:t>Metlife</a:t>
            </a:r>
            <a:r>
              <a:rPr lang="en-US" dirty="0"/>
              <a:t> Mature Market Institute/National Committee for Prevention of Elder Abuse/ Virginia Polytechnic Institute and State University, </a:t>
            </a:r>
            <a:r>
              <a:rPr lang="en-US" dirty="0" err="1"/>
              <a:t>Metlife</a:t>
            </a:r>
            <a:r>
              <a:rPr lang="en-US" dirty="0"/>
              <a:t> Mature Market Institute Westport, CT; 2011.</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dirty="0"/>
              <a:t>[2-4] CFPB, SAR Report 2019</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dirty="0"/>
              <a:t>[5] Lifespan of Greater Rochester, Inc., et al., Under the Radar: New York State Elder Abuse Prevention Study (Rochester, NY: Lifespan of Greater Rochester, Inc., May 2011).</a:t>
            </a:r>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18</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533148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dirty="0"/>
              <a:t>Slide recently cleared by Schifferle, L. for a July 29, 2020 CMS Caregiver Working Group presentation. </a:t>
            </a:r>
          </a:p>
          <a:p>
            <a:pPr marL="0" indent="0" defTabSz="466618">
              <a:buClrTx/>
              <a:buSzTx/>
              <a:defRPr/>
            </a:pPr>
            <a:endParaRPr lang="en-US" dirty="0"/>
          </a:p>
          <a:p>
            <a:pPr marL="0" indent="0" defTabSz="466618">
              <a:buClrTx/>
              <a:buSzTx/>
              <a:defRPr/>
            </a:pPr>
            <a:r>
              <a:rPr lang="en-US" dirty="0"/>
              <a:t> The MSEM guides help caregivers protect the person from financial exploitation by providing the info above</a:t>
            </a:r>
          </a:p>
        </p:txBody>
      </p:sp>
      <p:sp>
        <p:nvSpPr>
          <p:cNvPr id="4" name="Slide Number Placeholder 3"/>
          <p:cNvSpPr>
            <a:spLocks noGrp="1"/>
          </p:cNvSpPr>
          <p:nvPr>
            <p:ph type="sldNum" sz="quarter" idx="10"/>
          </p:nvPr>
        </p:nvSpPr>
        <p:spPr/>
        <p:txBody>
          <a:bodyPr/>
          <a:lstStyle/>
          <a:p>
            <a:fld id="{4BAF53EF-993C-FF42-8B62-CEF57763A78D}" type="slidenum">
              <a:rPr lang="en-US" smtClean="0"/>
              <a:t>19</a:t>
            </a:fld>
            <a:endParaRPr lang="en-US"/>
          </a:p>
        </p:txBody>
      </p:sp>
    </p:spTree>
    <p:extLst>
      <p:ext uri="{BB962C8B-B14F-4D97-AF65-F5344CB8AC3E}">
        <p14:creationId xmlns:p14="http://schemas.microsoft.com/office/powerpoint/2010/main" val="24160300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dirty="0"/>
              <a:t>Slide recently cleared by Schifferle, L. for a July 29, 2020 CMS Caregiver Working Group presentation.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Warning signs: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Money or property is missing</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Sudden changes in an elder’s spending or savings.</a:t>
            </a:r>
          </a:p>
          <a:p>
            <a:endParaRPr lang="en-US" dirty="0"/>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20</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182690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Slide recently cleared by Schifferle, L. for a July 29, 2020 CMS Caregiver Working Group presentation.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r>
              <a:rPr lang="en-US" dirty="0"/>
              <a:t>Martina says she is afraid or seems afraid or a relative, caregiver, or friend</a:t>
            </a:r>
          </a:p>
          <a:p>
            <a:endParaRPr lang="en-US" dirty="0"/>
          </a:p>
          <a:p>
            <a:r>
              <a:rPr lang="en-US" dirty="0"/>
              <a:t>A relative, caregiver, friend, or someone else keeps Martina from having visitors or phone calls, does not let her speak for herself, or seems to be controlling her decisions</a:t>
            </a:r>
          </a:p>
          <a:p>
            <a:endParaRPr lang="en-US" dirty="0"/>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21</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695210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dirty="0"/>
              <a:t>Slide recently cleared by Schifferle, L. for a July 29, 2020 CMS Caregiver Working Group presentation. </a:t>
            </a:r>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22</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131956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dirty="0"/>
              <a:t>Slide recently cleared by Schifferle, L. for a July 29, 2020 CMS Caregiver Working Group presentation. </a:t>
            </a:r>
          </a:p>
        </p:txBody>
      </p:sp>
      <p:sp>
        <p:nvSpPr>
          <p:cNvPr id="737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278" eaLnBrk="0" hangingPunct="0">
              <a:spcBef>
                <a:spcPct val="30000"/>
              </a:spcBef>
              <a:defRPr sz="1200">
                <a:solidFill>
                  <a:schemeClr val="tx1"/>
                </a:solidFill>
                <a:latin typeface="Calibri" pitchFamily="34" charset="0"/>
              </a:defRPr>
            </a:lvl1pPr>
            <a:lvl2pPr marL="735645" indent="-281505" defTabSz="922278" eaLnBrk="0" hangingPunct="0">
              <a:spcBef>
                <a:spcPct val="30000"/>
              </a:spcBef>
              <a:defRPr sz="1200">
                <a:solidFill>
                  <a:schemeClr val="tx1"/>
                </a:solidFill>
                <a:latin typeface="Calibri" pitchFamily="34" charset="0"/>
              </a:defRPr>
            </a:lvl2pPr>
            <a:lvl3pPr marL="1130685" indent="-225515" defTabSz="922278" eaLnBrk="0" hangingPunct="0">
              <a:spcBef>
                <a:spcPct val="30000"/>
              </a:spcBef>
              <a:defRPr sz="1200">
                <a:solidFill>
                  <a:schemeClr val="tx1"/>
                </a:solidFill>
                <a:latin typeface="Calibri" pitchFamily="34" charset="0"/>
              </a:defRPr>
            </a:lvl3pPr>
            <a:lvl4pPr marL="1584824" indent="-225515" defTabSz="922278" eaLnBrk="0" hangingPunct="0">
              <a:spcBef>
                <a:spcPct val="30000"/>
              </a:spcBef>
              <a:defRPr sz="1200">
                <a:solidFill>
                  <a:schemeClr val="tx1"/>
                </a:solidFill>
                <a:latin typeface="Calibri" pitchFamily="34" charset="0"/>
              </a:defRPr>
            </a:lvl4pPr>
            <a:lvl5pPr marL="2037409" indent="-225515" defTabSz="922278" eaLnBrk="0" hangingPunct="0">
              <a:spcBef>
                <a:spcPct val="30000"/>
              </a:spcBef>
              <a:defRPr sz="1200">
                <a:solidFill>
                  <a:schemeClr val="tx1"/>
                </a:solidFill>
                <a:latin typeface="Calibri" pitchFamily="34" charset="0"/>
              </a:defRPr>
            </a:lvl5pPr>
            <a:lvl6pPr marL="2485327" indent="-225515" defTabSz="922278" eaLnBrk="0" fontAlgn="base" hangingPunct="0">
              <a:spcBef>
                <a:spcPct val="30000"/>
              </a:spcBef>
              <a:spcAft>
                <a:spcPct val="0"/>
              </a:spcAft>
              <a:defRPr sz="1200">
                <a:solidFill>
                  <a:schemeClr val="tx1"/>
                </a:solidFill>
                <a:latin typeface="Calibri" pitchFamily="34" charset="0"/>
              </a:defRPr>
            </a:lvl6pPr>
            <a:lvl7pPr marL="2933246" indent="-225515" defTabSz="922278" eaLnBrk="0" fontAlgn="base" hangingPunct="0">
              <a:spcBef>
                <a:spcPct val="30000"/>
              </a:spcBef>
              <a:spcAft>
                <a:spcPct val="0"/>
              </a:spcAft>
              <a:defRPr sz="1200">
                <a:solidFill>
                  <a:schemeClr val="tx1"/>
                </a:solidFill>
                <a:latin typeface="Calibri" pitchFamily="34" charset="0"/>
              </a:defRPr>
            </a:lvl7pPr>
            <a:lvl8pPr marL="3381165" indent="-225515" defTabSz="922278" eaLnBrk="0" fontAlgn="base" hangingPunct="0">
              <a:spcBef>
                <a:spcPct val="30000"/>
              </a:spcBef>
              <a:spcAft>
                <a:spcPct val="0"/>
              </a:spcAft>
              <a:defRPr sz="1200">
                <a:solidFill>
                  <a:schemeClr val="tx1"/>
                </a:solidFill>
                <a:latin typeface="Calibri" pitchFamily="34" charset="0"/>
              </a:defRPr>
            </a:lvl8pPr>
            <a:lvl9pPr marL="3829084" indent="-225515" defTabSz="922278"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72964154-4C6D-41EB-8CF1-CE6DB0C05810}" type="slidenum">
              <a:rPr lang="en-US" altLang="en-US" smtClean="0">
                <a:latin typeface="Arial" pitchFamily="34" charset="0"/>
                <a:ea typeface="MS PGothic" pitchFamily="34" charset="-128"/>
              </a:rPr>
              <a:pPr eaLnBrk="1" hangingPunct="1">
                <a:spcBef>
                  <a:spcPct val="0"/>
                </a:spcBef>
              </a:pPr>
              <a:t>23</a:t>
            </a:fld>
            <a:endParaRPr lang="en-US" altLang="en-US">
              <a:latin typeface="Arial" pitchFamily="34" charset="0"/>
              <a:ea typeface="MS PGothic" pitchFamily="34" charset="-128"/>
            </a:endParaRPr>
          </a:p>
        </p:txBody>
      </p:sp>
    </p:spTree>
    <p:extLst>
      <p:ext uri="{BB962C8B-B14F-4D97-AF65-F5344CB8AC3E}">
        <p14:creationId xmlns:p14="http://schemas.microsoft.com/office/powerpoint/2010/main" val="37772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dirty="0"/>
              <a:t>Slide recently cleared by Schifferle, L. for a July 29, 2020 CMS Caregiver Working Group presentation. </a:t>
            </a:r>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278" eaLnBrk="0" hangingPunct="0">
              <a:spcBef>
                <a:spcPct val="30000"/>
              </a:spcBef>
              <a:defRPr sz="1200">
                <a:solidFill>
                  <a:schemeClr val="tx1"/>
                </a:solidFill>
                <a:latin typeface="Calibri" pitchFamily="34" charset="0"/>
              </a:defRPr>
            </a:lvl1pPr>
            <a:lvl2pPr marL="735645" indent="-281505" defTabSz="922278" eaLnBrk="0" hangingPunct="0">
              <a:spcBef>
                <a:spcPct val="30000"/>
              </a:spcBef>
              <a:defRPr sz="1200">
                <a:solidFill>
                  <a:schemeClr val="tx1"/>
                </a:solidFill>
                <a:latin typeface="Calibri" pitchFamily="34" charset="0"/>
              </a:defRPr>
            </a:lvl2pPr>
            <a:lvl3pPr marL="1130685" indent="-225515" defTabSz="922278" eaLnBrk="0" hangingPunct="0">
              <a:spcBef>
                <a:spcPct val="30000"/>
              </a:spcBef>
              <a:defRPr sz="1200">
                <a:solidFill>
                  <a:schemeClr val="tx1"/>
                </a:solidFill>
                <a:latin typeface="Calibri" pitchFamily="34" charset="0"/>
              </a:defRPr>
            </a:lvl3pPr>
            <a:lvl4pPr marL="1584824" indent="-225515" defTabSz="922278" eaLnBrk="0" hangingPunct="0">
              <a:spcBef>
                <a:spcPct val="30000"/>
              </a:spcBef>
              <a:defRPr sz="1200">
                <a:solidFill>
                  <a:schemeClr val="tx1"/>
                </a:solidFill>
                <a:latin typeface="Calibri" pitchFamily="34" charset="0"/>
              </a:defRPr>
            </a:lvl4pPr>
            <a:lvl5pPr marL="2037409" indent="-225515" defTabSz="922278" eaLnBrk="0" hangingPunct="0">
              <a:spcBef>
                <a:spcPct val="30000"/>
              </a:spcBef>
              <a:defRPr sz="1200">
                <a:solidFill>
                  <a:schemeClr val="tx1"/>
                </a:solidFill>
                <a:latin typeface="Calibri" pitchFamily="34" charset="0"/>
              </a:defRPr>
            </a:lvl5pPr>
            <a:lvl6pPr marL="2485327" indent="-225515" defTabSz="922278" eaLnBrk="0" fontAlgn="base" hangingPunct="0">
              <a:spcBef>
                <a:spcPct val="30000"/>
              </a:spcBef>
              <a:spcAft>
                <a:spcPct val="0"/>
              </a:spcAft>
              <a:defRPr sz="1200">
                <a:solidFill>
                  <a:schemeClr val="tx1"/>
                </a:solidFill>
                <a:latin typeface="Calibri" pitchFamily="34" charset="0"/>
              </a:defRPr>
            </a:lvl6pPr>
            <a:lvl7pPr marL="2933246" indent="-225515" defTabSz="922278" eaLnBrk="0" fontAlgn="base" hangingPunct="0">
              <a:spcBef>
                <a:spcPct val="30000"/>
              </a:spcBef>
              <a:spcAft>
                <a:spcPct val="0"/>
              </a:spcAft>
              <a:defRPr sz="1200">
                <a:solidFill>
                  <a:schemeClr val="tx1"/>
                </a:solidFill>
                <a:latin typeface="Calibri" pitchFamily="34" charset="0"/>
              </a:defRPr>
            </a:lvl7pPr>
            <a:lvl8pPr marL="3381165" indent="-225515" defTabSz="922278" eaLnBrk="0" fontAlgn="base" hangingPunct="0">
              <a:spcBef>
                <a:spcPct val="30000"/>
              </a:spcBef>
              <a:spcAft>
                <a:spcPct val="0"/>
              </a:spcAft>
              <a:defRPr sz="1200">
                <a:solidFill>
                  <a:schemeClr val="tx1"/>
                </a:solidFill>
                <a:latin typeface="Calibri" pitchFamily="34" charset="0"/>
              </a:defRPr>
            </a:lvl8pPr>
            <a:lvl9pPr marL="3829084" indent="-225515" defTabSz="922278"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44FDC4CE-B7EC-4E8F-B0FA-D1A89C1DA9BC}" type="slidenum">
              <a:rPr lang="en-US" altLang="en-US" smtClean="0">
                <a:latin typeface="Arial" pitchFamily="34" charset="0"/>
                <a:ea typeface="MS PGothic" pitchFamily="34" charset="-128"/>
              </a:rPr>
              <a:pPr eaLnBrk="1" hangingPunct="1">
                <a:spcBef>
                  <a:spcPct val="0"/>
                </a:spcBef>
              </a:pPr>
              <a:t>24</a:t>
            </a:fld>
            <a:endParaRPr lang="en-US" altLang="en-US">
              <a:latin typeface="Arial" pitchFamily="34" charset="0"/>
              <a:ea typeface="MS PGothic" pitchFamily="34" charset="-128"/>
            </a:endParaRPr>
          </a:p>
        </p:txBody>
      </p:sp>
    </p:spTree>
    <p:extLst>
      <p:ext uri="{BB962C8B-B14F-4D97-AF65-F5344CB8AC3E}">
        <p14:creationId xmlns:p14="http://schemas.microsoft.com/office/powerpoint/2010/main" val="30497811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dirty="0"/>
              <a:t>Slide recently cleared by Schifferle, L. for a July 29, 2020 CMS Caregiver Working Group presentation.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report suspected elder abuse, contact state or local agencies. To report frauds and scams that may affect others, contact state or federal agencies. </a:t>
            </a:r>
          </a:p>
          <a:p>
            <a:pPr lvl="0"/>
            <a:r>
              <a:rPr lang="en-US" sz="1200" kern="1200" dirty="0">
                <a:solidFill>
                  <a:schemeClr val="tx1"/>
                </a:solidFill>
                <a:effectLst/>
                <a:latin typeface="+mn-lt"/>
                <a:ea typeface="+mn-ea"/>
                <a:cs typeface="+mn-cs"/>
              </a:rPr>
              <a:t>If someone is in danger or a crime was committed, call the police by dialing 911.</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Contact Adult Protective Services to report suspected elder abuse. Contact local police to report a crime.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Contact your State Attorney General’s Office to report financial abuse.</a:t>
            </a: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03550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dirty="0"/>
              <a:t>Slide recently cleared by Schifferle, L. for a July 29, 2020 CMS Caregiver Working Group presentation. </a:t>
            </a:r>
          </a:p>
          <a:p>
            <a:r>
              <a:rPr lang="en-US" dirty="0"/>
              <a:t> </a:t>
            </a:r>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325757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dirty="0"/>
              <a:t>Slide recently cleared by Schifferle, L. for a July 29, 2020 CMS Caregiver Working Group presentation.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If you believe a crime has occurred, report it to law enforcement’s non-emergency number or local Adult Protective Services. You can find your local APS at </a:t>
            </a:r>
            <a:r>
              <a:rPr lang="en-US" sz="1200" u="sng" kern="1200" dirty="0">
                <a:solidFill>
                  <a:schemeClr val="tx1"/>
                </a:solidFill>
                <a:effectLst/>
                <a:latin typeface="+mn-lt"/>
                <a:ea typeface="+mn-ea"/>
                <a:cs typeface="+mn-cs"/>
                <a:hlinkClick r:id="rId3"/>
              </a:rPr>
              <a:t>eldercare.gov</a:t>
            </a:r>
            <a:r>
              <a:rPr lang="en-US" sz="1200" kern="1200" dirty="0">
                <a:solidFill>
                  <a:schemeClr val="tx1"/>
                </a:solidFill>
                <a:effectLst/>
                <a:latin typeface="+mn-lt"/>
                <a:ea typeface="+mn-ea"/>
                <a:cs typeface="+mn-cs"/>
              </a:rPr>
              <a:t>. </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You can also report financial abuse to the State attorney general’s office at </a:t>
            </a:r>
            <a:r>
              <a:rPr lang="en-US" sz="1200" u="sng" kern="1200" dirty="0">
                <a:solidFill>
                  <a:schemeClr val="tx1"/>
                </a:solidFill>
                <a:effectLst/>
                <a:latin typeface="+mn-lt"/>
                <a:ea typeface="+mn-ea"/>
                <a:cs typeface="+mn-cs"/>
                <a:hlinkClick r:id="rId4"/>
              </a:rPr>
              <a:t>https://www.justice.gov/usao/find-your-united-states-attorney</a:t>
            </a:r>
            <a:r>
              <a:rPr lang="en-US" sz="1200" kern="1200" dirty="0">
                <a:solidFill>
                  <a:schemeClr val="tx1"/>
                </a:solidFill>
                <a:effectLst/>
                <a:latin typeface="+mn-lt"/>
                <a:ea typeface="+mn-ea"/>
                <a:cs typeface="+mn-cs"/>
              </a:rPr>
              <a:t>. If you think the person’s safety may be at risk, call 911.</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If you suspect identity theft or scams, you can report it to the Federal Trade Commission (FTC) at </a:t>
            </a:r>
            <a:r>
              <a:rPr lang="en-US" sz="1200" u="sng" kern="1200" dirty="0">
                <a:solidFill>
                  <a:schemeClr val="tx1"/>
                </a:solidFill>
                <a:effectLst/>
                <a:latin typeface="+mn-lt"/>
                <a:ea typeface="+mn-ea"/>
                <a:cs typeface="+mn-cs"/>
                <a:hlinkClick r:id="rId5"/>
              </a:rPr>
              <a:t>ftc.gov</a:t>
            </a:r>
            <a:r>
              <a:rPr lang="en-US" sz="1200" kern="1200" dirty="0">
                <a:solidFill>
                  <a:schemeClr val="tx1"/>
                </a:solidFill>
                <a:effectLst/>
                <a:latin typeface="+mn-lt"/>
                <a:ea typeface="+mn-ea"/>
                <a:cs typeface="+mn-cs"/>
              </a:rPr>
              <a:t>. </a:t>
            </a:r>
          </a:p>
          <a:p>
            <a:pPr lvl="0"/>
            <a:endParaRPr lang="en-US"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dirty="0"/>
              <a:t>Now, I will turn it over to my colleague Kate Kramer to provide some more tips for financial caregiving during the coronavirus pandemic. </a:t>
            </a:r>
          </a:p>
          <a:p>
            <a:pPr lvl="0"/>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15ABADF-3018-1E49-A09D-E9EE9B0F5320}" type="slidenum">
              <a:rPr lang="en-US" smtClean="0"/>
              <a:t>27</a:t>
            </a:fld>
            <a:endParaRPr lang="en-US"/>
          </a:p>
        </p:txBody>
      </p:sp>
    </p:spTree>
    <p:extLst>
      <p:ext uri="{BB962C8B-B14F-4D97-AF65-F5344CB8AC3E}">
        <p14:creationId xmlns:p14="http://schemas.microsoft.com/office/powerpoint/2010/main" val="27938594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28</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147288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kern="1200" dirty="0">
                <a:solidFill>
                  <a:schemeClr val="tx1"/>
                </a:solidFill>
                <a:effectLst/>
                <a:latin typeface="+mn-lt"/>
                <a:ea typeface="+mn-ea"/>
                <a:cs typeface="+mn-cs"/>
              </a:rPr>
              <a:t>PRE-CLEARED SLIDE for NCLER Webinar 7-20 and ACL-FTC-CFPB Webinar 10-20</a:t>
            </a:r>
            <a:endParaRPr lang="en-US" sz="1400" b="0" i="0" kern="1200" dirty="0">
              <a:solidFill>
                <a:schemeClr val="tx1"/>
              </a:solidFill>
              <a:effectLst/>
              <a:latin typeface="+mn-lt"/>
              <a:ea typeface="+mn-ea"/>
              <a:cs typeface="+mn-cs"/>
            </a:endParaRPr>
          </a:p>
          <a:p>
            <a:endParaRPr lang="en-US" sz="1300" b="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CB5A78-0B0D-437D-A12F-B173FE99B3F4}"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40870825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b="1" i="0" kern="1200" dirty="0">
                <a:solidFill>
                  <a:schemeClr val="tx1"/>
                </a:solidFill>
                <a:effectLst/>
                <a:latin typeface="+mn-lt"/>
                <a:ea typeface="+mn-ea"/>
                <a:cs typeface="+mn-cs"/>
              </a:rPr>
              <a:t>PRE-CLEARED SLIDE for NCLER Webinar 7-20 </a:t>
            </a:r>
          </a:p>
          <a:p>
            <a:pPr marL="0" indent="0">
              <a:buFont typeface="Arial" panose="020B0604020202020204" pitchFamily="34" charset="0"/>
              <a:buNone/>
            </a:pPr>
            <a:endParaRPr lang="en-US" sz="1200" b="1" i="0" kern="1200" dirty="0">
              <a:solidFill>
                <a:schemeClr val="tx1"/>
              </a:solidFill>
              <a:effectLst/>
              <a:latin typeface="+mn-lt"/>
              <a:ea typeface="+mn-ea"/>
              <a:cs typeface="+mn-cs"/>
            </a:endParaRPr>
          </a:p>
          <a:p>
            <a:pPr marL="0" indent="0">
              <a:buFont typeface="Arial" panose="020B0604020202020204" pitchFamily="34" charset="0"/>
              <a:buNone/>
            </a:pPr>
            <a:r>
              <a:rPr lang="en-US" sz="1200" b="1" i="0" kern="1200" dirty="0">
                <a:solidFill>
                  <a:schemeClr val="tx1"/>
                </a:solidFill>
                <a:effectLst/>
                <a:latin typeface="+mn-lt"/>
                <a:ea typeface="+mn-ea"/>
                <a:cs typeface="+mn-cs"/>
              </a:rPr>
              <a:t>Note: “Contact-tracing call” info-graphic is new from the FTC.  It’s available for anyone to use and since this is a joint webinar with FTC, it seems particularly appropriate to use in this presentation. It was not included in the NCLER webinar slide.</a:t>
            </a:r>
            <a:endParaRPr lang="en-US" sz="1200" b="0" i="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CB5A78-0B0D-437D-A12F-B173FE99B3F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8639978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t>Slide content is adapted from a CFPB blog post titled “Tips for financial caregivers during the coronavirus pandemic,” which was cleared and published in March 2020:</a:t>
            </a:r>
            <a:endParaRPr lang="en-US" b="0" dirty="0">
              <a:hlinkClick r:id="rId3"/>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hlinkClick r:id="rId3"/>
              </a:rPr>
              <a:t>https://www.consumerfinance.gov/about-us/blog/tips-for-financial-caregivers-during-coronavirus-pandemic/</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1" i="0" u="none" strike="noStrike" cap="none" dirty="0">
              <a:solidFill>
                <a:schemeClr val="dk1"/>
              </a:solidFill>
              <a:effectLst/>
              <a:latin typeface="Calibri"/>
              <a:ea typeface="Calibri"/>
              <a:cs typeface="Calibri"/>
              <a:sym typeface="Calibri"/>
            </a:endParaRPr>
          </a:p>
          <a:p>
            <a:pPr marL="0" indent="0"/>
            <a:r>
              <a:rPr lang="en-US" sz="1200" b="0" i="0" u="none" strike="noStrike" cap="none" dirty="0">
                <a:solidFill>
                  <a:schemeClr val="dk1"/>
                </a:solidFill>
                <a:effectLst/>
                <a:latin typeface="Calibri"/>
                <a:ea typeface="Calibri"/>
                <a:cs typeface="Calibri"/>
                <a:sym typeface="Calibri"/>
              </a:rPr>
              <a:t>Despite the nationwide disruptions being caused by the coronavirus, or COVID-19, we continue our daily work to help older adults and their families. Those who serve as financial caregivers for older adults or people with disabilities may have unique worries and challenges. Older adults are at a higher risk for serious illness from COVID-19 and therefore are more likely to be isolated, which can have financial consequences as well. We’re here with </a:t>
            </a:r>
            <a:r>
              <a:rPr lang="en-US" sz="1200" b="0" i="0" u="none" strike="noStrike" cap="none" dirty="0">
                <a:solidFill>
                  <a:schemeClr val="accent3">
                    <a:lumMod val="10000"/>
                  </a:schemeClr>
                </a:solidFill>
                <a:effectLst/>
                <a:latin typeface="Calibri"/>
                <a:ea typeface="Calibri"/>
                <a:cs typeface="Calibri"/>
                <a:sym typeface="Calibri"/>
                <a:hlinkClick r:id="rId4">
                  <a:extLst>
                    <a:ext uri="{A12FA001-AC4F-418D-AE19-62706E023703}">
                      <ahyp:hlinkClr xmlns:ahyp="http://schemas.microsoft.com/office/drawing/2018/hyperlinkcolor" val="tx"/>
                    </a:ext>
                  </a:extLst>
                </a:hlinkClick>
              </a:rPr>
              <a:t>up-to-date information and resources</a:t>
            </a:r>
            <a:r>
              <a:rPr lang="en-US" sz="1200" b="0" i="0" u="none" strike="noStrike" cap="none" dirty="0">
                <a:solidFill>
                  <a:schemeClr val="dk1"/>
                </a:solidFill>
                <a:effectLst/>
                <a:latin typeface="Calibri"/>
                <a:ea typeface="Calibri"/>
                <a:cs typeface="Calibri"/>
                <a:sym typeface="Calibri"/>
              </a:rPr>
              <a:t> to help protect and manage the finances of those you care for, even if you are now separated from them.</a:t>
            </a:r>
          </a:p>
          <a:p>
            <a:pPr marL="0" indent="0"/>
            <a:endParaRPr lang="en-US" sz="1200" b="0" i="0" u="none" strike="noStrike" cap="none" dirty="0">
              <a:solidFill>
                <a:schemeClr val="dk1"/>
              </a:solidFill>
              <a:effectLst/>
              <a:latin typeface="Calibri"/>
              <a:ea typeface="Calibri"/>
              <a:cs typeface="Calibri"/>
              <a:sym typeface="Calibri"/>
            </a:endParaRPr>
          </a:p>
          <a:p>
            <a:pPr marL="0" indent="0"/>
            <a:r>
              <a:rPr lang="en-US" sz="1200" b="0" i="0" u="none" strike="noStrike" cap="none" dirty="0">
                <a:solidFill>
                  <a:schemeClr val="dk1"/>
                </a:solidFill>
                <a:effectLst/>
                <a:latin typeface="Calibri"/>
                <a:ea typeface="Calibri"/>
                <a:cs typeface="Calibri"/>
                <a:sym typeface="Calibri"/>
              </a:rPr>
              <a:t>Even during the best of times, some may try to take advantage of an older person. That can include family, friends, neighbors, caregivers, fiduciaries, business people, and others. They may take money without permission, fail to repay money they owe, charge too much for services, or just not do what they were paid to do. These are examples of elder financial exploitation or financial abuse. In challenging times, elder financial exploitation may be even more common. Scammers both known and unknown to their targets often focus on older adults because they may have more assets or regular income in the form of retirement benefits or savings and because they’re often polite and trusting.</a:t>
            </a:r>
          </a:p>
          <a:p>
            <a:pPr marL="0" indent="0"/>
            <a:endParaRPr lang="en-US" sz="1200" b="0" i="0" u="none" strike="noStrike" cap="none" dirty="0">
              <a:solidFill>
                <a:schemeClr val="dk1"/>
              </a:solidFill>
              <a:effectLst/>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latin typeface="Calibri"/>
                <a:ea typeface="Calibri"/>
                <a:cs typeface="Calibri"/>
                <a:sym typeface="Calibri"/>
              </a:rPr>
              <a:t>If you are unable to be with someone whose money you help manage, due to virus prevention tactics like social distancing and quarantines, here are some tips.</a:t>
            </a:r>
          </a:p>
        </p:txBody>
      </p:sp>
      <p:sp>
        <p:nvSpPr>
          <p:cNvPr id="4" name="Slide Number Placeholder 3"/>
          <p:cNvSpPr>
            <a:spLocks noGrp="1"/>
          </p:cNvSpPr>
          <p:nvPr>
            <p:ph type="sldNum" sz="quarter" idx="10"/>
          </p:nvPr>
        </p:nvSpPr>
        <p:spPr/>
        <p:txBody>
          <a:bodyPr/>
          <a:lstStyle/>
          <a:p>
            <a:fld id="{4BAF53EF-993C-FF42-8B62-CEF57763A78D}" type="slidenum">
              <a:rPr lang="en-US" smtClean="0"/>
              <a:t>31</a:t>
            </a:fld>
            <a:endParaRPr lang="en-US" dirty="0"/>
          </a:p>
        </p:txBody>
      </p:sp>
    </p:spTree>
    <p:extLst>
      <p:ext uri="{BB962C8B-B14F-4D97-AF65-F5344CB8AC3E}">
        <p14:creationId xmlns:p14="http://schemas.microsoft.com/office/powerpoint/2010/main" val="38924665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Content is adapted from the May 5, 2020 CFPB blog post titled “</a:t>
            </a:r>
            <a:r>
              <a:rPr lang="en-US" sz="1200" b="1" i="0" kern="1200" dirty="0">
                <a:solidFill>
                  <a:schemeClr val="tx1"/>
                </a:solidFill>
                <a:effectLst/>
                <a:latin typeface="+mn-lt"/>
                <a:ea typeface="+mn-ea"/>
                <a:cs typeface="+mn-cs"/>
              </a:rPr>
              <a:t>Online and mobile banking tips for beginners,” found at</a:t>
            </a:r>
            <a:r>
              <a:rPr lang="en-US" b="1" dirty="0"/>
              <a:t> </a:t>
            </a:r>
            <a:r>
              <a:rPr lang="en-US" dirty="0">
                <a:hlinkClick r:id="rId3"/>
              </a:rPr>
              <a:t>https://www.consumerfinance.gov/about-us/blog/online-mobile-banking-tips-beginners/</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Now, let’s talk a bit about online and </a:t>
            </a:r>
            <a:r>
              <a:rPr lang="en-US" dirty="0"/>
              <a:t>mobile banking, and how you can help protect your loved one from fraud while using this technology. During the pandemic, use of online and mobile banking has grown and many people new to this technology may need to learn how to use it safely.</a:t>
            </a: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If your loved one has an online or mobile account with a bank or credit union, e</a:t>
            </a:r>
            <a:r>
              <a:rPr lang="en-US" sz="1200" b="0" i="0" kern="1200" dirty="0">
                <a:solidFill>
                  <a:schemeClr val="tx1"/>
                </a:solidFill>
                <a:effectLst/>
                <a:latin typeface="+mn-lt"/>
                <a:ea typeface="+mn-ea"/>
                <a:cs typeface="+mn-cs"/>
              </a:rPr>
              <a:t>ncourage them to create strong passwords and not to use the same password for all accounts. It is important not to use identifying information such as addresses and birthdays in the passwords. </a:t>
            </a: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Check with your bank or credit union to learn more about additional protections they may offer, such as the ability to inactivate a debit card if you suspect fraud.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dirty="0">
                <a:solidFill>
                  <a:schemeClr val="dk1"/>
                </a:solidFill>
                <a:effectLst/>
                <a:latin typeface="Calibri"/>
                <a:ea typeface="Calibri"/>
                <a:cs typeface="Calibri"/>
                <a:sym typeface="Calibri"/>
              </a:rPr>
              <a:t>Your loved one’s financial institution may offer the option to set up online view-only access so that you can view their account without making any changes. Being able to see their transactions can help you keep track of their finances, make sure bills are being paid regularly, and keep an eye out for suspicious activity.</a:t>
            </a:r>
          </a:p>
        </p:txBody>
      </p:sp>
      <p:sp>
        <p:nvSpPr>
          <p:cNvPr id="4" name="Slide Number Placeholder 3"/>
          <p:cNvSpPr>
            <a:spLocks noGrp="1"/>
          </p:cNvSpPr>
          <p:nvPr>
            <p:ph type="sldNum" sz="quarter" idx="5"/>
          </p:nvPr>
        </p:nvSpPr>
        <p:spPr/>
        <p:txBody>
          <a:bodyPr/>
          <a:lstStyle/>
          <a:p>
            <a:fld id="{DBCB5A78-0B0D-437D-A12F-B173FE99B3F4}" type="slidenum">
              <a:rPr lang="en-US" smtClean="0"/>
              <a:t>32</a:t>
            </a:fld>
            <a:endParaRPr lang="en-US" dirty="0"/>
          </a:p>
        </p:txBody>
      </p:sp>
    </p:spTree>
    <p:extLst>
      <p:ext uri="{BB962C8B-B14F-4D97-AF65-F5344CB8AC3E}">
        <p14:creationId xmlns:p14="http://schemas.microsoft.com/office/powerpoint/2010/main" val="31117789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t>This is new content.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t>Text in the notes section is adapted from the Your Money, Your Goals landing page on the CFPB website: </a:t>
            </a:r>
            <a:r>
              <a:rPr lang="en-US" dirty="0">
                <a:hlinkClick r:id="rId3"/>
              </a:rPr>
              <a:t>https://www.consumerfinance.gov/practitioner-resources/your-money-your-goals/booklets-talk-about-money/</a:t>
            </a:r>
            <a:endParaRPr lang="en-US" b="1"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1" i="0" u="none" strike="noStrike" cap="none" dirty="0">
              <a:solidFill>
                <a:schemeClr val="dk1"/>
              </a:solidFill>
              <a:effectLst/>
              <a:latin typeface="Calibri"/>
              <a:ea typeface="Calibri"/>
              <a:cs typeface="Calibri"/>
              <a:sym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cap="none" dirty="0">
                <a:solidFill>
                  <a:schemeClr val="dk1"/>
                </a:solidFill>
                <a:effectLst/>
                <a:latin typeface="Calibri"/>
                <a:ea typeface="Calibri"/>
                <a:cs typeface="Calibri"/>
                <a:sym typeface="Calibri"/>
              </a:rPr>
              <a:t>CFPB’s Your Money, Your Goals booklets contain information and interactive tools about important topics such as: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cap="none" dirty="0">
                <a:solidFill>
                  <a:schemeClr val="dk1"/>
                </a:solidFill>
                <a:effectLst/>
                <a:latin typeface="Calibri"/>
                <a:ea typeface="Calibri"/>
                <a:cs typeface="Calibri"/>
                <a:sym typeface="Calibri"/>
              </a:rPr>
              <a:t>Creating an action plan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cap="none" dirty="0">
                <a:solidFill>
                  <a:schemeClr val="dk1"/>
                </a:solidFill>
                <a:effectLst/>
                <a:latin typeface="Calibri"/>
                <a:ea typeface="Calibri"/>
                <a:cs typeface="Calibri"/>
                <a:sym typeface="Calibri"/>
              </a:rPr>
              <a:t>Tracking and managing income and spending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cap="none" dirty="0">
                <a:solidFill>
                  <a:schemeClr val="dk1"/>
                </a:solidFill>
                <a:effectLst/>
                <a:latin typeface="Calibri"/>
                <a:ea typeface="Calibri"/>
                <a:cs typeface="Calibri"/>
                <a:sym typeface="Calibri"/>
              </a:rPr>
              <a:t>Prioritizing bills and expenses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cap="none" dirty="0">
                <a:solidFill>
                  <a:schemeClr val="dk1"/>
                </a:solidFill>
                <a:effectLst/>
                <a:latin typeface="Calibri"/>
                <a:ea typeface="Calibri"/>
                <a:cs typeface="Calibri"/>
                <a:sym typeface="Calibri"/>
              </a:rPr>
              <a:t>Understanding rights and responsibilities when contacted by debt collectors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cap="none" dirty="0">
                <a:solidFill>
                  <a:schemeClr val="dk1"/>
                </a:solidFill>
                <a:effectLst/>
                <a:latin typeface="Calibri"/>
                <a:ea typeface="Calibri"/>
                <a:cs typeface="Calibri"/>
                <a:sym typeface="Calibri"/>
              </a:rPr>
              <a:t>Planning how to avoid additional debt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cap="none" dirty="0">
                <a:solidFill>
                  <a:schemeClr val="dk1"/>
                </a:solidFill>
                <a:effectLst/>
                <a:latin typeface="Calibri"/>
                <a:ea typeface="Calibri"/>
                <a:cs typeface="Calibri"/>
                <a:sym typeface="Calibri"/>
              </a:rPr>
              <a:t>Ordering and reviewing credit reports, and disputing any errors that are found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cap="none" dirty="0">
                <a:solidFill>
                  <a:schemeClr val="dk1"/>
                </a:solidFill>
                <a:effectLst/>
                <a:latin typeface="Calibri"/>
                <a:ea typeface="Calibri"/>
                <a:cs typeface="Calibri"/>
                <a:sym typeface="Calibri"/>
              </a:rPr>
              <a:t>Responding to identity theft</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1" i="0" u="none" strike="noStrike" cap="none" dirty="0">
              <a:solidFill>
                <a:schemeClr val="dk1"/>
              </a:solidFill>
              <a:effectLst/>
              <a:latin typeface="Calibri"/>
              <a:ea typeface="Calibri"/>
              <a:cs typeface="Calibri"/>
              <a:sym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cap="none" dirty="0">
                <a:solidFill>
                  <a:schemeClr val="dk1"/>
                </a:solidFill>
                <a:effectLst/>
                <a:latin typeface="Calibri"/>
                <a:ea typeface="Calibri"/>
                <a:cs typeface="Calibri"/>
                <a:sym typeface="Calibri"/>
              </a:rPr>
              <a:t>CFPB also has other tools to help people set financial goals for spending and saving and track progress. This can be helpful for caregivers in managing their own finances, as well as managing the finances of the person they are caring for.</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u="none" strike="noStrike" cap="none" dirty="0">
              <a:solidFill>
                <a:schemeClr val="dk1"/>
              </a:solidFill>
              <a:effectLst/>
              <a:latin typeface="Calibri"/>
              <a:ea typeface="Calibri"/>
              <a:cs typeface="Calibri"/>
              <a:sym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1" i="0" u="none" strike="noStrike" cap="none" dirty="0">
              <a:solidFill>
                <a:schemeClr val="dk1"/>
              </a:solidFill>
              <a:effectLst/>
              <a:latin typeface="Calibri"/>
              <a:ea typeface="Calibri"/>
              <a:cs typeface="Calibri"/>
              <a:sym typeface="Calibri"/>
            </a:endParaRPr>
          </a:p>
        </p:txBody>
      </p:sp>
      <p:sp>
        <p:nvSpPr>
          <p:cNvPr id="4" name="Slide Number Placeholder 3"/>
          <p:cNvSpPr>
            <a:spLocks noGrp="1"/>
          </p:cNvSpPr>
          <p:nvPr>
            <p:ph type="sldNum" sz="quarter" idx="10"/>
          </p:nvPr>
        </p:nvSpPr>
        <p:spPr/>
        <p:txBody>
          <a:bodyPr/>
          <a:lstStyle/>
          <a:p>
            <a:fld id="{4BAF53EF-993C-FF42-8B62-CEF57763A78D}" type="slidenum">
              <a:rPr lang="en-US" smtClean="0"/>
              <a:t>33</a:t>
            </a:fld>
            <a:endParaRPr lang="en-US" dirty="0"/>
          </a:p>
        </p:txBody>
      </p:sp>
    </p:spTree>
    <p:extLst>
      <p:ext uri="{BB962C8B-B14F-4D97-AF65-F5344CB8AC3E}">
        <p14:creationId xmlns:p14="http://schemas.microsoft.com/office/powerpoint/2010/main" val="18348554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t>Some of the content on this slide was recently cleared by Kramer, K. for a Sept. 10, 2020 NCRC webinar.</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t>The bullet points under “Eldercare Resource Locator” are adapted from ACL’s webpage which describes Support Services that can be found using the Eldercare Locator: </a:t>
            </a:r>
            <a:r>
              <a:rPr lang="en-US" dirty="0">
                <a:hlinkClick r:id="rId3"/>
              </a:rPr>
              <a:t>https://eldercare.acl.gov/Public/Resources/LearnMoreAbout/Support_Services.aspx</a:t>
            </a:r>
            <a:endParaRPr lang="en-US" b="1"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en-US" sz="1200" b="1" dirty="0">
              <a:ea typeface="Geneva"/>
              <a:cs typeface="Geneva"/>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People may think they should be able to handle their financial decisions on their own, or they may think they don’t have enough assets to need professional financial advice. However, financial coaching and credit counseling can be very helpful for people who are struggling with their finances.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Non-profit financial counseling or credit counseling agencies and HUD-certified housing counseling agencies usually offer sliding scale fees, where the cost for the service may be based on your income or assets.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en-US" sz="1200" dirty="0">
              <a:ea typeface="Geneva"/>
              <a:cs typeface="Geneva"/>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sz="1200" dirty="0">
                <a:ea typeface="Geneva"/>
                <a:cs typeface="Geneva"/>
              </a:rPr>
              <a:t>The Eldercare Locator is a website you can use to find your local Area Agency on Aging and other aging service providers, which may offer many different kinds of help. These agencies may be able to connect you with respite care services, caregiver training courses or caregiver support groups, public benefits that can help the care recipient and/or caregiver meet their own financial needs, or other types of support for caregivers.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Respite care allows caregivers to take a break while a temporary, or “respite,” caregiver steps in to help the care recipient for a short period of time. Respite care services are valuable because they can help caregivers save time and money, and reduce stress.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en-US" sz="1200" dirty="0">
              <a:ea typeface="Geneva"/>
              <a:cs typeface="Geneva"/>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sz="1200" dirty="0">
                <a:ea typeface="Geneva"/>
                <a:cs typeface="Geneva"/>
              </a:rPr>
              <a:t>Eligibility for some of these services may be based on the income and assets of the care recipient or caregiver, and other services may be available to anyone for free. You can use the Eldercare Locator to find the contact information for the Area Agency on Aging in your area, and reach out to them to learn more.</a:t>
            </a:r>
          </a:p>
        </p:txBody>
      </p:sp>
      <p:sp>
        <p:nvSpPr>
          <p:cNvPr id="4" name="Slide Number Placeholder 3"/>
          <p:cNvSpPr>
            <a:spLocks noGrp="1"/>
          </p:cNvSpPr>
          <p:nvPr>
            <p:ph type="sldNum" sz="quarter" idx="10"/>
          </p:nvPr>
        </p:nvSpPr>
        <p:spPr/>
        <p:txBody>
          <a:bodyPr/>
          <a:lstStyle/>
          <a:p>
            <a:fld id="{4BAF53EF-993C-FF42-8B62-CEF57763A78D}" type="slidenum">
              <a:rPr lang="en-US" smtClean="0"/>
              <a:t>34</a:t>
            </a:fld>
            <a:endParaRPr lang="en-US"/>
          </a:p>
        </p:txBody>
      </p:sp>
    </p:spTree>
    <p:extLst>
      <p:ext uri="{BB962C8B-B14F-4D97-AF65-F5344CB8AC3E}">
        <p14:creationId xmlns:p14="http://schemas.microsoft.com/office/powerpoint/2010/main" val="25376158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1" i="0" u="none" strike="noStrike" cap="none" dirty="0">
                <a:solidFill>
                  <a:schemeClr val="dk1"/>
                </a:solidFill>
                <a:effectLst/>
                <a:latin typeface="Calibri"/>
                <a:ea typeface="Calibri"/>
                <a:cs typeface="Calibri"/>
                <a:sym typeface="Calibri"/>
              </a:rPr>
              <a:t> </a:t>
            </a:r>
            <a:r>
              <a:rPr lang="en-US" b="1" dirty="0"/>
              <a:t>Standard OA slide cleared by Kramer, K. in July 2020 for webinar with DOL-EBSA.</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t>Now I’d like to share some information about a few more CFPB resources, including some new resources related to the pandemic.</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35</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412540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t>Standard OA slide, recently cleared by Kramer, K. for a Sept. 10, 2020 NCRC webinar.</a:t>
            </a:r>
          </a:p>
          <a:p>
            <a:pPr marL="0" indent="0"/>
            <a:endParaRPr lang="en-US" dirty="0"/>
          </a:p>
          <a:p>
            <a:pPr marL="0" indent="0"/>
            <a:r>
              <a:rPr lang="en-US" sz="1200" dirty="0">
                <a:latin typeface="Georgia" panose="02040502050405020303" pitchFamily="18" charset="0"/>
                <a:ea typeface="Calibri"/>
                <a:cs typeface="Calibri"/>
                <a:sym typeface="Calibri"/>
              </a:rPr>
              <a:t>Older adults, as well as their family members, should be aware of common types of scams, as well as how to prevent and report them.</a:t>
            </a:r>
          </a:p>
          <a:p>
            <a:pPr marL="0" indent="0"/>
            <a:r>
              <a:rPr lang="en-US" sz="1200" dirty="0">
                <a:latin typeface="Georgia" panose="02040502050405020303" pitchFamily="18" charset="0"/>
                <a:ea typeface="Calibri"/>
                <a:cs typeface="Calibri"/>
                <a:sym typeface="Calibri"/>
              </a:rPr>
              <a:t>Our Money Smart for Older Adults program can help.</a:t>
            </a:r>
          </a:p>
          <a:p>
            <a:pPr marL="0" indent="0"/>
            <a:endParaRPr lang="en-US" dirty="0"/>
          </a:p>
          <a:p>
            <a:pPr marL="0" indent="0"/>
            <a:r>
              <a:rPr lang="en-US" dirty="0"/>
              <a:t>Resource Guide is in 14 point font</a:t>
            </a:r>
          </a:p>
          <a:p>
            <a:pPr marL="0" indent="0"/>
            <a:r>
              <a:rPr lang="en-US" dirty="0"/>
              <a:t>Can order resources for free in bulk from CFPB</a:t>
            </a:r>
          </a:p>
          <a:p>
            <a:pPr marL="0" indent="0"/>
            <a:endParaRPr lang="en-US" dirty="0"/>
          </a:p>
          <a:p>
            <a:pPr marL="0" indent="0">
              <a:buFont typeface="Arial" pitchFamily="34" charset="0"/>
              <a:buNone/>
              <a:defRPr/>
            </a:pPr>
            <a:r>
              <a:rPr lang="en-US" altLang="en-US" sz="1400" b="1" dirty="0">
                <a:ea typeface="Geneva"/>
                <a:cs typeface="Geneva"/>
              </a:rPr>
              <a:t>Resource Guide </a:t>
            </a:r>
            <a:r>
              <a:rPr lang="en-US" altLang="en-US" sz="1400" dirty="0">
                <a:ea typeface="Geneva"/>
                <a:cs typeface="Geneva"/>
              </a:rPr>
              <a:t>contains: </a:t>
            </a:r>
          </a:p>
          <a:p>
            <a:pPr marL="0" indent="0">
              <a:defRPr/>
            </a:pPr>
            <a:r>
              <a:rPr lang="en-US" altLang="en-US" sz="1200" dirty="0">
                <a:ea typeface="Geneva"/>
                <a:cs typeface="Geneva"/>
              </a:rPr>
              <a:t>Information and activities to help learn the material </a:t>
            </a:r>
          </a:p>
          <a:p>
            <a:pPr marL="0" indent="0">
              <a:defRPr/>
            </a:pPr>
            <a:r>
              <a:rPr lang="en-US" altLang="en-US" sz="1200" dirty="0">
                <a:ea typeface="Geneva"/>
                <a:cs typeface="Geneva"/>
              </a:rPr>
              <a:t>Tools and instructions to complete the activities </a:t>
            </a:r>
          </a:p>
          <a:p>
            <a:pPr marL="0" indent="0">
              <a:defRPr/>
            </a:pPr>
            <a:r>
              <a:rPr lang="en-US" altLang="en-US" sz="1200" dirty="0">
                <a:ea typeface="Geneva"/>
                <a:cs typeface="Geneva"/>
              </a:rPr>
              <a:t>A glossary of the terms</a:t>
            </a:r>
          </a:p>
          <a:p>
            <a:pPr marL="0" indent="0">
              <a:defRPr/>
            </a:pPr>
            <a:r>
              <a:rPr lang="en-US" altLang="en-US" sz="1200" dirty="0">
                <a:ea typeface="Geneva"/>
                <a:cs typeface="Geneva"/>
              </a:rPr>
              <a:t>Resources on managing money and reporting financial exploitation</a:t>
            </a:r>
          </a:p>
          <a:p>
            <a:pPr marL="0" indent="0">
              <a:defRPr/>
            </a:pPr>
            <a:r>
              <a:rPr lang="en-US" altLang="en-US" sz="1200" dirty="0">
                <a:ea typeface="Geneva"/>
                <a:cs typeface="Geneva"/>
              </a:rPr>
              <a:t>Serves as a stand alone handout for distribution to older people and others </a:t>
            </a:r>
          </a:p>
          <a:p>
            <a:pPr marL="0" indent="0">
              <a:defRPr/>
            </a:pPr>
            <a:endParaRPr lang="en-US" altLang="en-US" sz="1200" dirty="0">
              <a:ea typeface="Geneva"/>
              <a:cs typeface="Geneva"/>
            </a:endParaRPr>
          </a:p>
          <a:p>
            <a:pPr marL="0" indent="0">
              <a:defRPr/>
            </a:pPr>
            <a:r>
              <a:rPr lang="en-US" altLang="en-US" sz="1200" b="1" dirty="0">
                <a:ea typeface="Geneva"/>
                <a:cs typeface="Geneva"/>
              </a:rPr>
              <a:t>Instructor Guide </a:t>
            </a:r>
            <a:r>
              <a:rPr lang="en-US" altLang="en-US" sz="1200" dirty="0">
                <a:ea typeface="Geneva"/>
                <a:cs typeface="Geneva"/>
              </a:rPr>
              <a:t>contains:</a:t>
            </a:r>
          </a:p>
          <a:p>
            <a:pPr marL="0" indent="0">
              <a:defRPr/>
            </a:pPr>
            <a:r>
              <a:rPr lang="en-US" altLang="en-US" sz="1200" dirty="0">
                <a:ea typeface="Geneva"/>
                <a:cs typeface="Geneva"/>
              </a:rPr>
              <a:t>Presentation Planning Guide</a:t>
            </a:r>
          </a:p>
          <a:p>
            <a:pPr marL="0" indent="0">
              <a:defRPr/>
            </a:pPr>
            <a:r>
              <a:rPr lang="en-US" altLang="en-US" sz="1200" dirty="0">
                <a:ea typeface="Geneva"/>
                <a:cs typeface="Geneva"/>
              </a:rPr>
              <a:t>Icon Guide</a:t>
            </a:r>
          </a:p>
          <a:p>
            <a:pPr marL="0" indent="0">
              <a:defRPr/>
            </a:pPr>
            <a:r>
              <a:rPr lang="en-US" altLang="en-US" sz="1200" dirty="0">
                <a:ea typeface="Geneva"/>
                <a:cs typeface="Geneva"/>
              </a:rPr>
              <a:t>Module Overview</a:t>
            </a:r>
          </a:p>
          <a:p>
            <a:pPr marL="0" indent="0">
              <a:defRPr/>
            </a:pPr>
            <a:r>
              <a:rPr lang="en-US" altLang="en-US" sz="1200" dirty="0">
                <a:ea typeface="Geneva"/>
                <a:cs typeface="Geneva"/>
              </a:rPr>
              <a:t>Activities </a:t>
            </a:r>
          </a:p>
          <a:p>
            <a:pPr marL="0" indent="0">
              <a:defRPr/>
            </a:pPr>
            <a:r>
              <a:rPr lang="en-US" altLang="en-US" sz="1200" dirty="0">
                <a:ea typeface="Geneva"/>
                <a:cs typeface="Geneva"/>
              </a:rPr>
              <a:t>Scams</a:t>
            </a:r>
          </a:p>
          <a:p>
            <a:pPr marL="0" indent="0">
              <a:defRPr/>
            </a:pPr>
            <a:r>
              <a:rPr lang="en-US" altLang="en-US" sz="1200" dirty="0">
                <a:ea typeface="Geneva"/>
                <a:cs typeface="Geneva"/>
              </a:rPr>
              <a:t>Summary and Post-Tests</a:t>
            </a:r>
          </a:p>
          <a:p>
            <a:pPr marL="0" indent="0">
              <a:defRPr/>
            </a:pPr>
            <a:r>
              <a:rPr lang="en-US" altLang="en-US" sz="1200" dirty="0">
                <a:ea typeface="Geneva"/>
                <a:cs typeface="Geneva"/>
              </a:rPr>
              <a:t>Evaluation Form</a:t>
            </a:r>
          </a:p>
          <a:p>
            <a:pPr marL="0" indent="0">
              <a:defRPr/>
            </a:pPr>
            <a:r>
              <a:rPr lang="en-US" altLang="en-US" sz="1200" dirty="0">
                <a:ea typeface="Geneva"/>
                <a:cs typeface="Geneva"/>
              </a:rPr>
              <a:t>Glossary</a:t>
            </a:r>
          </a:p>
        </p:txBody>
      </p:sp>
      <p:sp>
        <p:nvSpPr>
          <p:cNvPr id="4" name="Slide Number Placeholder 3"/>
          <p:cNvSpPr>
            <a:spLocks noGrp="1"/>
          </p:cNvSpPr>
          <p:nvPr>
            <p:ph type="sldNum" sz="quarter" idx="10"/>
          </p:nvPr>
        </p:nvSpPr>
        <p:spPr/>
        <p:txBody>
          <a:bodyPr/>
          <a:lstStyle/>
          <a:p>
            <a:fld id="{4BAF53EF-993C-FF42-8B62-CEF57763A78D}" type="slidenum">
              <a:rPr lang="en-US" smtClean="0"/>
              <a:t>36</a:t>
            </a:fld>
            <a:endParaRPr lang="en-US"/>
          </a:p>
        </p:txBody>
      </p:sp>
    </p:spTree>
    <p:extLst>
      <p:ext uri="{BB962C8B-B14F-4D97-AF65-F5344CB8AC3E}">
        <p14:creationId xmlns:p14="http://schemas.microsoft.com/office/powerpoint/2010/main" val="4197527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t>Slide content is adapted from the description of this CFPB resource on Pueblo: </a:t>
            </a:r>
            <a:r>
              <a:rPr lang="en-US" dirty="0">
                <a:hlinkClick r:id="rId3"/>
              </a:rPr>
              <a:t>https://pueblo.gpo.gov/CFPBPubs/CFPBPubs.php?PubID=13102</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en-US" sz="1200" dirty="0">
              <a:ea typeface="Geneva"/>
              <a:cs typeface="Geneva"/>
            </a:endParaRPr>
          </a:p>
          <a:p>
            <a:pPr indent="-457200">
              <a:lnSpc>
                <a:spcPct val="110000"/>
              </a:lnSpc>
              <a:spcBef>
                <a:spcPts val="600"/>
              </a:spcBef>
              <a:spcAft>
                <a:spcPts val="600"/>
              </a:spcAft>
            </a:pPr>
            <a:r>
              <a:rPr lang="en-US" sz="1200" dirty="0">
                <a:latin typeface="Georgia" panose="02040502050405020303" pitchFamily="18" charset="0"/>
                <a:ea typeface="Calibri"/>
                <a:cs typeface="Calibri"/>
                <a:sym typeface="Calibri"/>
              </a:rPr>
              <a:t>Do you have a loved one living in an assisted living or nursing facility?</a:t>
            </a:r>
          </a:p>
          <a:p>
            <a:pPr indent="-457200">
              <a:lnSpc>
                <a:spcPct val="110000"/>
              </a:lnSpc>
              <a:spcBef>
                <a:spcPts val="600"/>
              </a:spcBef>
              <a:spcAft>
                <a:spcPts val="600"/>
              </a:spcAft>
            </a:pPr>
            <a:endParaRPr lang="en-US" sz="1200" dirty="0">
              <a:latin typeface="Georgia" panose="02040502050405020303" pitchFamily="18" charset="0"/>
              <a:ea typeface="Calibri"/>
              <a:cs typeface="Calibri"/>
              <a:sym typeface="Calibri"/>
            </a:endParaRPr>
          </a:p>
          <a:p>
            <a:pPr indent="-457200">
              <a:lnSpc>
                <a:spcPct val="110000"/>
              </a:lnSpc>
              <a:spcBef>
                <a:spcPts val="600"/>
              </a:spcBef>
              <a:spcAft>
                <a:spcPts val="600"/>
              </a:spcAft>
            </a:pPr>
            <a:r>
              <a:rPr lang="en-US" sz="1200" dirty="0">
                <a:latin typeface="Georgia" panose="02040502050405020303" pitchFamily="18" charset="0"/>
                <a:ea typeface="Calibri"/>
                <a:cs typeface="Calibri"/>
                <a:sym typeface="Calibri"/>
              </a:rPr>
              <a:t>We have a manual for assisted living and nursing facilities that can help you identify warning signs that may indicate financial exploitation.</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en-US" sz="1200" dirty="0">
              <a:ea typeface="Geneva"/>
              <a:cs typeface="Geneva"/>
            </a:endParaRPr>
          </a:p>
        </p:txBody>
      </p:sp>
      <p:sp>
        <p:nvSpPr>
          <p:cNvPr id="4" name="Slide Number Placeholder 3"/>
          <p:cNvSpPr>
            <a:spLocks noGrp="1"/>
          </p:cNvSpPr>
          <p:nvPr>
            <p:ph type="sldNum" sz="quarter" idx="10"/>
          </p:nvPr>
        </p:nvSpPr>
        <p:spPr/>
        <p:txBody>
          <a:bodyPr/>
          <a:lstStyle/>
          <a:p>
            <a:fld id="{4BAF53EF-993C-FF42-8B62-CEF57763A78D}" type="slidenum">
              <a:rPr lang="en-US" smtClean="0"/>
              <a:t>37</a:t>
            </a:fld>
            <a:endParaRPr lang="en-US"/>
          </a:p>
        </p:txBody>
      </p:sp>
    </p:spTree>
    <p:extLst>
      <p:ext uri="{BB962C8B-B14F-4D97-AF65-F5344CB8AC3E}">
        <p14:creationId xmlns:p14="http://schemas.microsoft.com/office/powerpoint/2010/main" val="8821601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i="0" u="none" strike="noStrike" cap="none" dirty="0">
                <a:solidFill>
                  <a:schemeClr val="dk1"/>
                </a:solidFill>
                <a:effectLst/>
                <a:latin typeface="Calibri"/>
                <a:ea typeface="Calibri"/>
                <a:cs typeface="Calibri"/>
                <a:sym typeface="Calibri"/>
              </a:rPr>
              <a:t> </a:t>
            </a:r>
            <a:r>
              <a:rPr lang="en-US" b="1" dirty="0"/>
              <a:t>Standard OA slide cleared by Kramer, K. in July 2020 for webinar with DOL-EBSA.</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1" dirty="0"/>
          </a:p>
          <a:p>
            <a:pPr algn="l">
              <a:defRPr/>
            </a:pPr>
            <a:r>
              <a:rPr lang="en-US" sz="2600" dirty="0">
                <a:solidFill>
                  <a:schemeClr val="tx1"/>
                </a:solidFill>
                <a:latin typeface="Georgia" panose="02040502050405020303" pitchFamily="18" charset="0"/>
              </a:rPr>
              <a:t>The guides cover topics such as:</a:t>
            </a:r>
          </a:p>
          <a:p>
            <a:pPr marL="342900" lvl="1" indent="-342900">
              <a:buFont typeface="Arial" panose="020B0604020202020204" pitchFamily="34" charset="0"/>
              <a:buChar char="•"/>
              <a:defRPr/>
            </a:pPr>
            <a:r>
              <a:rPr lang="en-US" sz="2600" dirty="0">
                <a:solidFill>
                  <a:schemeClr val="tx1"/>
                </a:solidFill>
                <a:latin typeface="Georgia" panose="02040502050405020303" pitchFamily="18" charset="0"/>
              </a:rPr>
              <a:t>Reverse mortgages</a:t>
            </a:r>
          </a:p>
          <a:p>
            <a:pPr marL="342900" lvl="1" indent="-342900">
              <a:buFont typeface="Arial" panose="020B0604020202020204" pitchFamily="34" charset="0"/>
              <a:buChar char="•"/>
              <a:defRPr/>
            </a:pPr>
            <a:r>
              <a:rPr lang="en-US" sz="2600" dirty="0">
                <a:solidFill>
                  <a:schemeClr val="tx1"/>
                </a:solidFill>
                <a:latin typeface="Georgia" panose="02040502050405020303" pitchFamily="18" charset="0"/>
              </a:rPr>
              <a:t>Financial advisers</a:t>
            </a:r>
          </a:p>
          <a:p>
            <a:pPr marL="342900" lvl="1" indent="-342900">
              <a:buFont typeface="Arial" panose="020B0604020202020204" pitchFamily="34" charset="0"/>
              <a:buChar char="•"/>
              <a:defRPr/>
            </a:pPr>
            <a:r>
              <a:rPr lang="en-US" sz="2600" dirty="0">
                <a:solidFill>
                  <a:schemeClr val="tx1"/>
                </a:solidFill>
                <a:latin typeface="Georgia" panose="02040502050405020303" pitchFamily="18" charset="0"/>
              </a:rPr>
              <a:t>Pension lump-sum offers</a:t>
            </a:r>
          </a:p>
          <a:p>
            <a:pPr lvl="1">
              <a:defRPr/>
            </a:pPr>
            <a:endParaRPr lang="en-US" sz="2600" dirty="0">
              <a:solidFill>
                <a:schemeClr val="tx1"/>
              </a:solidFill>
              <a:latin typeface="Georgia" panose="02040502050405020303" pitchFamily="18" charset="0"/>
            </a:endParaRPr>
          </a:p>
          <a:p>
            <a:pPr algn="l">
              <a:defRPr/>
            </a:pPr>
            <a:r>
              <a:rPr lang="en-US" sz="2600" dirty="0">
                <a:solidFill>
                  <a:schemeClr val="tx1"/>
                </a:solidFill>
                <a:latin typeface="Georgia" panose="02040502050405020303" pitchFamily="18" charset="0"/>
              </a:rPr>
              <a:t>The guides list important questions to ask and where to go for help.</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409114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i="0" u="none" strike="noStrike" cap="none" dirty="0">
                <a:solidFill>
                  <a:schemeClr val="dk1"/>
                </a:solidFill>
                <a:effectLst/>
                <a:latin typeface="Calibri"/>
                <a:ea typeface="Calibri"/>
                <a:cs typeface="Calibri"/>
                <a:sym typeface="Calibri"/>
              </a:rPr>
              <a:t> </a:t>
            </a:r>
            <a:r>
              <a:rPr lang="en-US" b="1" dirty="0"/>
              <a:t>Standard OA slide cleared by Kramer, K. in July 2020 for webinar with DOL-EBSA.</a:t>
            </a:r>
          </a:p>
          <a:p>
            <a:pPr marL="0" indent="0"/>
            <a:endParaRPr lang="en-US" dirty="0"/>
          </a:p>
          <a:p>
            <a:pPr marL="0" indent="0"/>
            <a:endParaRPr lang="en-US" dirty="0"/>
          </a:p>
          <a:p>
            <a:pPr marL="0" indent="0" eaLnBrk="1" hangingPunct="1">
              <a:spcBef>
                <a:spcPct val="0"/>
              </a:spcBef>
            </a:pPr>
            <a:r>
              <a:rPr lang="en-US" altLang="en-US" dirty="0"/>
              <a:t>We have consumer advisories on all of these topics and more.</a:t>
            </a:r>
          </a:p>
          <a:p>
            <a:pPr marL="0" indent="0" eaLnBrk="1" hangingPunct="1">
              <a:spcBef>
                <a:spcPct val="0"/>
              </a:spcBef>
            </a:pPr>
            <a:endParaRPr lang="en-US" altLang="en-US" dirty="0"/>
          </a:p>
          <a:p>
            <a:pPr marL="0" indent="0" eaLnBrk="1" hangingPunct="1">
              <a:spcBef>
                <a:spcPct val="0"/>
              </a:spcBef>
            </a:pPr>
            <a:r>
              <a:rPr lang="en-US" altLang="en-US" dirty="0"/>
              <a:t>Again, you can order in bulk and hand out at events such as Senior Information Fairs, fraud prevention seminars, and more.</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551568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i="0" u="none" strike="noStrike" cap="none" dirty="0">
                <a:solidFill>
                  <a:schemeClr val="dk1"/>
                </a:solidFill>
                <a:effectLst/>
                <a:latin typeface="Calibri"/>
                <a:ea typeface="Calibri"/>
                <a:cs typeface="Calibri"/>
                <a:sym typeface="Calibri"/>
              </a:rPr>
              <a:t> </a:t>
            </a:r>
            <a:r>
              <a:rPr lang="en-US" b="1" dirty="0"/>
              <a:t>Standard OA slide recently cleared by Kramer, K. for a Sept. 10, 2020 NCRC webinar.</a:t>
            </a:r>
          </a:p>
          <a:p>
            <a:pPr marL="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We also offer free </a:t>
            </a:r>
            <a:r>
              <a:rPr lang="en-US" sz="1200" dirty="0"/>
              <a:t>fraud prevention placemats, handouts, and activity sheets. We recently released a new suite of materials, which includes bookmarks and table tents.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Originally designed to be used by meal delivery programs, these resources can be used by community groups or individuals in a variety of ways. You can order any of our materials in bulk for free to distribute in your community or to use at a luncheon or other event.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Some of the activities included on the placemats include crossword puzzles, word finds, and other interactive ways to learn about fraud and scams. Our companion resources have tips on ways to start a discussion about these important issues.</a:t>
            </a:r>
          </a:p>
          <a:p>
            <a:pPr marL="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b="1" dirty="0"/>
          </a:p>
          <a:p>
            <a:pPr marL="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altLang="en-US" dirty="0"/>
              <a:t>Finally, I’d like to share some resources we have related to the coronavirus pandemic.</a:t>
            </a:r>
          </a:p>
          <a:p>
            <a:pPr marL="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CB5A78-0B0D-437D-A12F-B173FE99B3F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94946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1" i="0" u="none" strike="noStrike" cap="none" dirty="0">
                <a:solidFill>
                  <a:schemeClr val="dk1"/>
                </a:solidFill>
                <a:effectLst/>
                <a:latin typeface="Calibri"/>
                <a:ea typeface="Calibri"/>
                <a:cs typeface="Calibri"/>
                <a:sym typeface="Calibri"/>
              </a:rPr>
              <a:t> </a:t>
            </a:r>
            <a:r>
              <a:rPr lang="en-US" b="1" dirty="0"/>
              <a:t>Standard OA slide cleared by Kramer, K. in July 2020 for webinar with DOL-EBSA.</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altLang="en-US"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altLang="en-US"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altLang="en-US" dirty="0"/>
              <a:t>You can also join our mailing list to receive occasional alerts about blog posts, network news, funding opportunities and other updates.</a:t>
            </a:r>
          </a:p>
          <a:p>
            <a:endParaRPr lang="en-US" dirty="0"/>
          </a:p>
          <a:p>
            <a:r>
              <a:rPr lang="en-US" dirty="0"/>
              <a:t>Any questions?</a:t>
            </a:r>
          </a:p>
        </p:txBody>
      </p:sp>
      <p:sp>
        <p:nvSpPr>
          <p:cNvPr id="4" name="Slide Number Placeholder 3"/>
          <p:cNvSpPr>
            <a:spLocks noGrp="1"/>
          </p:cNvSpPr>
          <p:nvPr>
            <p:ph type="sldNum" sz="quarter" idx="10"/>
          </p:nvPr>
        </p:nvSpPr>
        <p:spPr/>
        <p:txBody>
          <a:bodyPr/>
          <a:lstStyle/>
          <a:p>
            <a:fld id="{4BAF53EF-993C-FF42-8B62-CEF57763A78D}" type="slidenum">
              <a:rPr lang="en-US" smtClean="0"/>
              <a:t>41</a:t>
            </a:fld>
            <a:endParaRPr lang="en-US"/>
          </a:p>
        </p:txBody>
      </p:sp>
    </p:spTree>
    <p:extLst>
      <p:ext uri="{BB962C8B-B14F-4D97-AF65-F5344CB8AC3E}">
        <p14:creationId xmlns:p14="http://schemas.microsoft.com/office/powerpoint/2010/main" val="23643603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20"/>
        <p:cNvGrpSpPr/>
        <p:nvPr/>
      </p:nvGrpSpPr>
      <p:grpSpPr>
        <a:xfrm>
          <a:off x="0" y="0"/>
          <a:ext cx="0" cy="0"/>
          <a:chOff x="0" y="0"/>
          <a:chExt cx="0" cy="0"/>
        </a:xfrm>
      </p:grpSpPr>
      <p:sp>
        <p:nvSpPr>
          <p:cNvPr id="21" name="Google Shape;21;p2"/>
          <p:cNvSpPr txBox="1">
            <a:spLocks noGrp="1"/>
          </p:cNvSpPr>
          <p:nvPr>
            <p:ph type="title"/>
          </p:nvPr>
        </p:nvSpPr>
        <p:spPr>
          <a:xfrm>
            <a:off x="641193" y="2164953"/>
            <a:ext cx="8036720" cy="743347"/>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rgbClr val="101820"/>
              </a:buClr>
              <a:buSzPts val="4000"/>
              <a:buFont typeface="Arial"/>
              <a:buNone/>
              <a:defRPr sz="4000" b="0" i="0" u="none" strike="noStrike" cap="none">
                <a:solidFill>
                  <a:srgbClr val="101820"/>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2" name="Google Shape;22;p2"/>
          <p:cNvSpPr txBox="1">
            <a:spLocks noGrp="1"/>
          </p:cNvSpPr>
          <p:nvPr>
            <p:ph type="body" idx="1"/>
          </p:nvPr>
        </p:nvSpPr>
        <p:spPr>
          <a:xfrm>
            <a:off x="646352" y="2895600"/>
            <a:ext cx="8031561" cy="520700"/>
          </a:xfrm>
          <a:prstGeom prst="rect">
            <a:avLst/>
          </a:prstGeom>
          <a:noFill/>
          <a:ln>
            <a:noFill/>
          </a:ln>
        </p:spPr>
        <p:txBody>
          <a:bodyPr spcFirstLastPara="1" wrap="square" lIns="91425" tIns="45700" rIns="91425" bIns="45700" anchor="t" anchorCtr="0"/>
          <a:lstStyle>
            <a:lvl1pPr marL="457200" marR="0" lvl="0" indent="-228600" algn="l" rtl="0">
              <a:lnSpc>
                <a:spcPct val="162500"/>
              </a:lnSpc>
              <a:spcBef>
                <a:spcPts val="1000"/>
              </a:spcBef>
              <a:spcAft>
                <a:spcPts val="0"/>
              </a:spcAft>
              <a:buClr>
                <a:schemeClr val="dk2"/>
              </a:buClr>
              <a:buSzPts val="1600"/>
              <a:buFont typeface="Noto Sans Symbols"/>
              <a:buNone/>
              <a:defRPr sz="1600" b="0" i="0" u="none" strike="noStrike" cap="none">
                <a:solidFill>
                  <a:srgbClr val="43484E"/>
                </a:solidFill>
                <a:latin typeface="Georgia"/>
                <a:ea typeface="Georgia"/>
                <a:cs typeface="Georgia"/>
                <a:sym typeface="Georgia"/>
              </a:defRPr>
            </a:lvl1pPr>
            <a:lvl2pPr marL="914400" marR="0" lvl="1" indent="-292100" algn="l" rtl="0">
              <a:spcBef>
                <a:spcPts val="1000"/>
              </a:spcBef>
              <a:spcAft>
                <a:spcPts val="0"/>
              </a:spcAft>
              <a:buClr>
                <a:schemeClr val="dk2"/>
              </a:buClr>
              <a:buSzPts val="1000"/>
              <a:buFont typeface="Noto Sans Symbols"/>
              <a:buChar char="◻"/>
              <a:defRPr sz="2000" b="0" i="0" u="none" strike="noStrike" cap="none">
                <a:solidFill>
                  <a:schemeClr val="dk1"/>
                </a:solidFill>
                <a:latin typeface="Georgia"/>
                <a:ea typeface="Georgia"/>
                <a:cs typeface="Georgia"/>
                <a:sym typeface="Georgia"/>
              </a:defRPr>
            </a:lvl2pPr>
            <a:lvl3pPr marL="1371600" marR="0" lvl="2" indent="-342900" algn="l" rtl="0">
              <a:spcBef>
                <a:spcPts val="10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9pPr>
          </a:lstStyle>
          <a:p>
            <a:endParaRPr/>
          </a:p>
        </p:txBody>
      </p:sp>
      <p:pic>
        <p:nvPicPr>
          <p:cNvPr id="23" name="Google Shape;23;p2"/>
          <p:cNvPicPr preferRelativeResize="0"/>
          <p:nvPr/>
        </p:nvPicPr>
        <p:blipFill>
          <a:blip r:embed="rId2"/>
          <a:stretch>
            <a:fillRect/>
          </a:stretch>
        </p:blipFill>
        <p:spPr>
          <a:xfrm>
            <a:off x="545039" y="5001237"/>
            <a:ext cx="2679700" cy="926882"/>
          </a:xfrm>
          <a:prstGeom prst="rect">
            <a:avLst/>
          </a:prstGeom>
          <a:noFill/>
          <a:ln>
            <a:noFill/>
          </a:ln>
        </p:spPr>
      </p:pic>
      <p:pic>
        <p:nvPicPr>
          <p:cNvPr id="24" name="Google Shape;24;p2"/>
          <p:cNvPicPr preferRelativeResize="0"/>
          <p:nvPr/>
        </p:nvPicPr>
        <p:blipFill rotWithShape="1">
          <a:blip r:embed="rId3">
            <a:alphaModFix/>
          </a:blip>
          <a:srcRect/>
          <a:stretch/>
        </p:blipFill>
        <p:spPr>
          <a:xfrm>
            <a:off x="0" y="5328740"/>
            <a:ext cx="9157662" cy="1885401"/>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31"/>
        <p:cNvGrpSpPr/>
        <p:nvPr/>
      </p:nvGrpSpPr>
      <p:grpSpPr>
        <a:xfrm>
          <a:off x="0" y="0"/>
          <a:ext cx="0" cy="0"/>
          <a:chOff x="0" y="0"/>
          <a:chExt cx="0" cy="0"/>
        </a:xfrm>
      </p:grpSpPr>
      <p:sp>
        <p:nvSpPr>
          <p:cNvPr id="32" name="Google Shape;32;p4"/>
          <p:cNvSpPr txBox="1">
            <a:spLocks noGrp="1"/>
          </p:cNvSpPr>
          <p:nvPr>
            <p:ph type="title"/>
          </p:nvPr>
        </p:nvSpPr>
        <p:spPr>
          <a:xfrm>
            <a:off x="553641" y="452437"/>
            <a:ext cx="8036720" cy="743347"/>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dk1"/>
              </a:buClr>
              <a:buSzPts val="2800"/>
              <a:buFont typeface="Georgia"/>
              <a:buNone/>
              <a:defRPr sz="2800" b="0" i="0" u="none" strike="noStrike" cap="none">
                <a:solidFill>
                  <a:schemeClr val="dk1"/>
                </a:solidFill>
                <a:latin typeface="Georgia"/>
                <a:ea typeface="Georgia"/>
                <a:cs typeface="Georgia"/>
                <a:sym typeface="Georg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3" name="Google Shape;33;p4"/>
          <p:cNvSpPr txBox="1">
            <a:spLocks noGrp="1"/>
          </p:cNvSpPr>
          <p:nvPr>
            <p:ph type="body" idx="1"/>
          </p:nvPr>
        </p:nvSpPr>
        <p:spPr>
          <a:xfrm>
            <a:off x="553641" y="1524000"/>
            <a:ext cx="8036720" cy="4106412"/>
          </a:xfrm>
          <a:prstGeom prst="rect">
            <a:avLst/>
          </a:prstGeom>
          <a:noFill/>
          <a:ln>
            <a:noFill/>
          </a:ln>
        </p:spPr>
        <p:txBody>
          <a:bodyPr spcFirstLastPara="1" wrap="square" lIns="91425" tIns="45700" rIns="91425" bIns="45700" anchor="t" anchorCtr="0"/>
          <a:lstStyle>
            <a:lvl1pPr marL="457200" marR="0" lvl="0" indent="-368300" algn="l" rtl="0">
              <a:lnSpc>
                <a:spcPct val="118181"/>
              </a:lnSpc>
              <a:spcBef>
                <a:spcPts val="1000"/>
              </a:spcBef>
              <a:spcAft>
                <a:spcPts val="0"/>
              </a:spcAft>
              <a:buClr>
                <a:schemeClr val="dk2"/>
              </a:buClr>
              <a:buSzPts val="2200"/>
              <a:buFont typeface="Noto Sans Symbols"/>
              <a:buChar char="▪"/>
              <a:defRPr sz="2200" b="0" i="0" u="none" strike="noStrike" cap="none">
                <a:solidFill>
                  <a:schemeClr val="dk1"/>
                </a:solidFill>
                <a:latin typeface="Georgia"/>
                <a:ea typeface="Georgia"/>
                <a:cs typeface="Georgia"/>
                <a:sym typeface="Georgia"/>
              </a:defRPr>
            </a:lvl1pPr>
            <a:lvl2pPr marL="914400" marR="0" lvl="1" indent="-292100" algn="l" rtl="0">
              <a:spcBef>
                <a:spcPts val="1000"/>
              </a:spcBef>
              <a:spcAft>
                <a:spcPts val="0"/>
              </a:spcAft>
              <a:buClr>
                <a:schemeClr val="dk2"/>
              </a:buClr>
              <a:buSzPts val="1000"/>
              <a:buFont typeface="Noto Sans Symbols"/>
              <a:buChar char="◻"/>
              <a:defRPr sz="2000" b="0" i="0" u="none" strike="noStrike" cap="none">
                <a:solidFill>
                  <a:schemeClr val="dk1"/>
                </a:solidFill>
                <a:latin typeface="Georgia"/>
                <a:ea typeface="Georgia"/>
                <a:cs typeface="Georgia"/>
                <a:sym typeface="Georgia"/>
              </a:defRPr>
            </a:lvl2pPr>
            <a:lvl3pPr marL="1371600" marR="0" lvl="2" indent="-342900" algn="l" rtl="0">
              <a:spcBef>
                <a:spcPts val="10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9pPr>
          </a:lstStyle>
          <a:p>
            <a:endParaRPr/>
          </a:p>
        </p:txBody>
      </p:sp>
      <p:sp>
        <p:nvSpPr>
          <p:cNvPr id="34" name="Google Shape;34;p4"/>
          <p:cNvSpPr txBox="1">
            <a:spLocks noGrp="1"/>
          </p:cNvSpPr>
          <p:nvPr>
            <p:ph type="dt" idx="10"/>
          </p:nvPr>
        </p:nvSpPr>
        <p:spPr>
          <a:xfrm>
            <a:off x="3182568" y="6081189"/>
            <a:ext cx="2133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88898A"/>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2pPr>
            <a:lvl3pPr marR="0" lvl="2"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3pPr>
            <a:lvl4pPr marR="0" lvl="3"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4pPr>
            <a:lvl5pPr marR="0" lvl="4"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5pPr>
            <a:lvl6pPr marR="0" lvl="5"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6pPr>
            <a:lvl7pPr marR="0" lvl="6"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7pPr>
            <a:lvl8pPr marR="0" lvl="7"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8pPr>
            <a:lvl9pPr marR="0" lvl="8"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9pPr>
          </a:lstStyle>
          <a:p>
            <a:endParaRPr dirty="0"/>
          </a:p>
        </p:txBody>
      </p:sp>
      <p:sp>
        <p:nvSpPr>
          <p:cNvPr id="35" name="Google Shape;35;p4"/>
          <p:cNvSpPr txBox="1">
            <a:spLocks noGrp="1"/>
          </p:cNvSpPr>
          <p:nvPr>
            <p:ph type="ftr" idx="11"/>
          </p:nvPr>
        </p:nvSpPr>
        <p:spPr>
          <a:xfrm>
            <a:off x="5694760" y="6081189"/>
            <a:ext cx="2895600"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200" b="0" i="0" u="none" strike="noStrike" cap="none">
                <a:solidFill>
                  <a:srgbClr val="88898A"/>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2pPr>
            <a:lvl3pPr marR="0" lvl="2"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3pPr>
            <a:lvl4pPr marR="0" lvl="3"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4pPr>
            <a:lvl5pPr marR="0" lvl="4"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5pPr>
            <a:lvl6pPr marR="0" lvl="5"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6pPr>
            <a:lvl7pPr marR="0" lvl="6"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7pPr>
            <a:lvl8pPr marR="0" lvl="7"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8pPr>
            <a:lvl9pPr marR="0" lvl="8"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9pPr>
          </a:lstStyle>
          <a:p>
            <a:r>
              <a:rPr lang="en-US" dirty="0"/>
              <a:t>DRA3FT</a:t>
            </a:r>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44512" y="1549400"/>
            <a:ext cx="3951287" cy="4326746"/>
          </a:xfrm>
          <a:prstGeom prst="rect">
            <a:avLst/>
          </a:prstGeom>
        </p:spPr>
        <p:txBody>
          <a:bodyPr/>
          <a:lstStyle>
            <a:lvl1pPr>
              <a:defRPr sz="2000"/>
            </a:lvl1pPr>
            <a:lvl2pPr>
              <a:spcBef>
                <a:spcPts val="1000"/>
              </a:spcBef>
              <a:defRPr sz="1800"/>
            </a:lvl2pPr>
            <a:lvl3pPr>
              <a:spcBef>
                <a:spcPts val="1000"/>
              </a:spcBef>
              <a:defRPr sz="1600"/>
            </a:lvl3pPr>
            <a:lvl4pPr>
              <a:defRPr sz="1800"/>
            </a:lvl4pPr>
            <a:lvl5pPr>
              <a:defRPr sz="1800"/>
            </a:lvl5pPr>
            <a:lvl6pPr>
              <a:defRPr sz="1800"/>
            </a:lvl6pPr>
            <a:lvl7pPr>
              <a:defRPr sz="1800"/>
            </a:lvl7pPr>
            <a:lvl8pPr>
              <a:defRPr sz="1800"/>
            </a:lvl8pPr>
            <a:lvl9pPr>
              <a:defRPr sz="1800"/>
            </a:lvl9pPr>
          </a:lstStyle>
          <a:p>
            <a:pPr lvl="0"/>
            <a:r>
              <a:rPr lang="en-US" dirty="0"/>
              <a:t>Click to add text</a:t>
            </a:r>
          </a:p>
          <a:p>
            <a:pPr lvl="1"/>
            <a:r>
              <a:rPr lang="en-US" dirty="0"/>
              <a:t>Second level</a:t>
            </a:r>
          </a:p>
          <a:p>
            <a:pPr lvl="2"/>
            <a:r>
              <a:rPr lang="en-US" dirty="0"/>
              <a:t>Third level</a:t>
            </a:r>
          </a:p>
        </p:txBody>
      </p:sp>
      <p:sp>
        <p:nvSpPr>
          <p:cNvPr id="4" name="Content Placeholder 3"/>
          <p:cNvSpPr>
            <a:spLocks noGrp="1"/>
          </p:cNvSpPr>
          <p:nvPr>
            <p:ph sz="half" idx="2" hasCustomPrompt="1"/>
          </p:nvPr>
        </p:nvSpPr>
        <p:spPr>
          <a:xfrm>
            <a:off x="4735512" y="1549400"/>
            <a:ext cx="3951287" cy="4326746"/>
          </a:xfrm>
          <a:prstGeom prst="rect">
            <a:avLst/>
          </a:prstGeom>
        </p:spPr>
        <p:txBody>
          <a:bodyPr/>
          <a:lstStyle>
            <a:lvl1pPr>
              <a:defRPr sz="2000"/>
            </a:lvl1pPr>
            <a:lvl2pPr>
              <a:spcBef>
                <a:spcPts val="1000"/>
              </a:spcBef>
              <a:defRPr sz="1800"/>
            </a:lvl2pPr>
            <a:lvl3pPr>
              <a:spcBef>
                <a:spcPts val="1000"/>
              </a:spcBef>
              <a:defRPr sz="1600"/>
            </a:lvl3pPr>
            <a:lvl4pPr>
              <a:defRPr sz="1800"/>
            </a:lvl4pPr>
            <a:lvl5pPr>
              <a:defRPr sz="1800"/>
            </a:lvl5pPr>
            <a:lvl6pPr>
              <a:defRPr sz="1800"/>
            </a:lvl6pPr>
            <a:lvl7pPr>
              <a:defRPr sz="1800"/>
            </a:lvl7pPr>
            <a:lvl8pPr>
              <a:defRPr sz="1800"/>
            </a:lvl8pPr>
            <a:lvl9pPr>
              <a:defRPr sz="1800"/>
            </a:lvl9pPr>
          </a:lstStyle>
          <a:p>
            <a:pPr lvl="0"/>
            <a:r>
              <a:rPr lang="en-US" dirty="0"/>
              <a:t>Click to add text</a:t>
            </a:r>
          </a:p>
          <a:p>
            <a:pPr lvl="1"/>
            <a:r>
              <a:rPr lang="en-US" dirty="0"/>
              <a:t>Second level</a:t>
            </a:r>
          </a:p>
          <a:p>
            <a:pPr lvl="2"/>
            <a:r>
              <a:rPr lang="en-US" dirty="0"/>
              <a:t>Third level</a:t>
            </a:r>
          </a:p>
        </p:txBody>
      </p:sp>
      <p:sp>
        <p:nvSpPr>
          <p:cNvPr id="14" name="Date Placeholder 3"/>
          <p:cNvSpPr>
            <a:spLocks noGrp="1"/>
          </p:cNvSpPr>
          <p:nvPr>
            <p:ph type="dt" sz="half" idx="10"/>
          </p:nvPr>
        </p:nvSpPr>
        <p:spPr>
          <a:xfrm>
            <a:off x="3124200" y="6173788"/>
            <a:ext cx="2133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7" name="Footer Placeholder 4"/>
          <p:cNvSpPr>
            <a:spLocks noGrp="1"/>
          </p:cNvSpPr>
          <p:nvPr>
            <p:ph type="ftr" sz="quarter" idx="3"/>
          </p:nvPr>
        </p:nvSpPr>
        <p:spPr>
          <a:xfrm>
            <a:off x="5694760" y="6173788"/>
            <a:ext cx="2895600" cy="365125"/>
          </a:xfrm>
          <a:prstGeom prst="rect">
            <a:avLst/>
          </a:prstGeom>
        </p:spPr>
        <p:txBody>
          <a:bodyPr vert="horz" lIns="91440" tIns="45720" rIns="91440" bIns="45720" rtlCol="0" anchor="ctr"/>
          <a:lstStyle>
            <a:lvl1pPr algn="r">
              <a:defRPr sz="1200">
                <a:solidFill>
                  <a:schemeClr val="tx1">
                    <a:tint val="75000"/>
                  </a:schemeClr>
                </a:solidFill>
                <a:latin typeface="Arial"/>
                <a:cs typeface="Arial"/>
              </a:defRPr>
            </a:lvl1pPr>
          </a:lstStyle>
          <a:p>
            <a:endParaRPr lang="en-US" dirty="0"/>
          </a:p>
        </p:txBody>
      </p:sp>
      <p:sp>
        <p:nvSpPr>
          <p:cNvPr id="8" name="Title Placeholder 1"/>
          <p:cNvSpPr>
            <a:spLocks noGrp="1"/>
          </p:cNvSpPr>
          <p:nvPr>
            <p:ph type="title"/>
          </p:nvPr>
        </p:nvSpPr>
        <p:spPr>
          <a:xfrm>
            <a:off x="553641" y="452437"/>
            <a:ext cx="8036720" cy="743347"/>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687115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Numbered list">
    <p:spTree>
      <p:nvGrpSpPr>
        <p:cNvPr id="1" name=""/>
        <p:cNvGrpSpPr/>
        <p:nvPr/>
      </p:nvGrpSpPr>
      <p:grpSpPr>
        <a:xfrm>
          <a:off x="0" y="0"/>
          <a:ext cx="0" cy="0"/>
          <a:chOff x="0" y="0"/>
          <a:chExt cx="0" cy="0"/>
        </a:xfrm>
      </p:grpSpPr>
      <p:sp>
        <p:nvSpPr>
          <p:cNvPr id="14" name="Date Placeholder 3"/>
          <p:cNvSpPr>
            <a:spLocks noGrp="1"/>
          </p:cNvSpPr>
          <p:nvPr>
            <p:ph type="dt" sz="half" idx="2"/>
          </p:nvPr>
        </p:nvSpPr>
        <p:spPr>
          <a:xfrm>
            <a:off x="3124200" y="6173788"/>
            <a:ext cx="2133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24" name="Content Placeholder 2"/>
          <p:cNvSpPr>
            <a:spLocks noGrp="1"/>
          </p:cNvSpPr>
          <p:nvPr>
            <p:ph sz="half" idx="1" hasCustomPrompt="1"/>
          </p:nvPr>
        </p:nvSpPr>
        <p:spPr>
          <a:xfrm>
            <a:off x="553643" y="1549400"/>
            <a:ext cx="8036719" cy="4326746"/>
          </a:xfrm>
          <a:prstGeom prst="rect">
            <a:avLst/>
          </a:prstGeom>
        </p:spPr>
        <p:txBody>
          <a:bodyPr/>
          <a:lstStyle>
            <a:lvl1pPr marL="452628" indent="-457200">
              <a:buClr>
                <a:srgbClr val="101820"/>
              </a:buClr>
              <a:buFont typeface="+mj-lt"/>
              <a:buAutoNum type="arabicPeriod"/>
              <a:defRPr sz="2000">
                <a:solidFill>
                  <a:srgbClr val="101820"/>
                </a:solidFill>
              </a:defRPr>
            </a:lvl1pPr>
            <a:lvl2pPr marL="800100" indent="-342900">
              <a:spcBef>
                <a:spcPts val="1000"/>
              </a:spcBef>
              <a:buClr>
                <a:srgbClr val="101820"/>
              </a:buClr>
              <a:buSzPct val="100000"/>
              <a:buFont typeface="+mj-lt"/>
              <a:buAutoNum type="alphaLcPeriod"/>
              <a:defRPr sz="1800">
                <a:solidFill>
                  <a:srgbClr val="101820"/>
                </a:solidFill>
              </a:defRPr>
            </a:lvl2pPr>
            <a:lvl3pPr marL="1143000" indent="-228600">
              <a:spcBef>
                <a:spcPts val="1000"/>
              </a:spcBef>
              <a:buFont typeface="Wingdings" charset="2"/>
              <a:buChar char="§"/>
              <a:defRPr sz="1600">
                <a:solidFill>
                  <a:srgbClr val="101820"/>
                </a:solidFill>
              </a:defRPr>
            </a:lvl3pPr>
            <a:lvl4pPr>
              <a:defRPr sz="1800"/>
            </a:lvl4pPr>
            <a:lvl5pPr>
              <a:defRPr sz="1800"/>
            </a:lvl5pPr>
            <a:lvl6pPr>
              <a:defRPr sz="1800"/>
            </a:lvl6pPr>
            <a:lvl7pPr>
              <a:defRPr sz="1800"/>
            </a:lvl7pPr>
            <a:lvl8pPr>
              <a:defRPr sz="1800"/>
            </a:lvl8pPr>
            <a:lvl9pPr>
              <a:defRPr sz="1800"/>
            </a:lvl9pPr>
          </a:lstStyle>
          <a:p>
            <a:pPr lvl="0"/>
            <a:r>
              <a:rPr lang="en-US" dirty="0"/>
              <a:t>Click to add text</a:t>
            </a:r>
          </a:p>
          <a:p>
            <a:pPr lvl="1"/>
            <a:r>
              <a:rPr lang="en-US" dirty="0"/>
              <a:t>Second level</a:t>
            </a:r>
          </a:p>
          <a:p>
            <a:pPr lvl="2"/>
            <a:r>
              <a:rPr lang="en-US" dirty="0"/>
              <a:t>Third level</a:t>
            </a:r>
          </a:p>
        </p:txBody>
      </p:sp>
      <p:sp>
        <p:nvSpPr>
          <p:cNvPr id="6" name="Footer Placeholder 4"/>
          <p:cNvSpPr>
            <a:spLocks noGrp="1"/>
          </p:cNvSpPr>
          <p:nvPr>
            <p:ph type="ftr" sz="quarter" idx="3"/>
          </p:nvPr>
        </p:nvSpPr>
        <p:spPr>
          <a:xfrm>
            <a:off x="5694760" y="6173788"/>
            <a:ext cx="2895600" cy="365125"/>
          </a:xfrm>
          <a:prstGeom prst="rect">
            <a:avLst/>
          </a:prstGeom>
        </p:spPr>
        <p:txBody>
          <a:bodyPr vert="horz" lIns="91440" tIns="45720" rIns="91440" bIns="45720" rtlCol="0" anchor="ctr"/>
          <a:lstStyle>
            <a:lvl1pPr algn="r">
              <a:defRPr sz="1200">
                <a:solidFill>
                  <a:schemeClr val="tx1">
                    <a:tint val="75000"/>
                  </a:schemeClr>
                </a:solidFill>
                <a:latin typeface="Arial"/>
                <a:cs typeface="Arial"/>
              </a:defRPr>
            </a:lvl1pPr>
          </a:lstStyle>
          <a:p>
            <a:endParaRPr lang="en-US" dirty="0"/>
          </a:p>
        </p:txBody>
      </p:sp>
      <p:sp>
        <p:nvSpPr>
          <p:cNvPr id="7" name="Title Placeholder 1"/>
          <p:cNvSpPr>
            <a:spLocks noGrp="1"/>
          </p:cNvSpPr>
          <p:nvPr>
            <p:ph type="title"/>
          </p:nvPr>
        </p:nvSpPr>
        <p:spPr>
          <a:xfrm>
            <a:off x="553641" y="452437"/>
            <a:ext cx="8036720" cy="743347"/>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1277863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E2B1E-E811-4557-8F72-C6A85FD5F22B}"/>
              </a:ext>
            </a:extLst>
          </p:cNvPr>
          <p:cNvSpPr>
            <a:spLocks noGrp="1"/>
          </p:cNvSpPr>
          <p:nvPr>
            <p:ph type="title"/>
          </p:nvPr>
        </p:nvSpPr>
        <p:spPr>
          <a:xfrm>
            <a:off x="914400" y="2514600"/>
            <a:ext cx="7315200" cy="914400"/>
          </a:xfrm>
        </p:spPr>
        <p:txBody>
          <a:bodyPr anchor="b">
            <a:normAutofit/>
          </a:bodyPr>
          <a:lstStyle>
            <a:lvl1pPr>
              <a:defRPr sz="3200">
                <a:latin typeface="+mj-lt"/>
                <a:cs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DB0CABA0-CE2C-4BFA-9E7B-5CF111838C07}"/>
              </a:ext>
            </a:extLst>
          </p:cNvPr>
          <p:cNvSpPr>
            <a:spLocks noGrp="1"/>
          </p:cNvSpPr>
          <p:nvPr>
            <p:ph type="body" idx="1"/>
          </p:nvPr>
        </p:nvSpPr>
        <p:spPr>
          <a:xfrm>
            <a:off x="914400" y="3429000"/>
            <a:ext cx="7315200" cy="914400"/>
          </a:xfrm>
        </p:spPr>
        <p:txBody>
          <a:bodyPr>
            <a:normAutofit/>
          </a:bodyPr>
          <a:lstStyle>
            <a:lvl1pPr marL="0" indent="0">
              <a:buNone/>
              <a:defRPr sz="2800">
                <a:solidFill>
                  <a:srgbClr val="43484E"/>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101168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4" name="Date Placeholder 3"/>
          <p:cNvSpPr>
            <a:spLocks noGrp="1"/>
          </p:cNvSpPr>
          <p:nvPr>
            <p:ph type="dt" sz="half" idx="2"/>
          </p:nvPr>
        </p:nvSpPr>
        <p:spPr>
          <a:xfrm>
            <a:off x="3124200" y="6173788"/>
            <a:ext cx="2133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22" name="Title Placeholder 1"/>
          <p:cNvSpPr>
            <a:spLocks noGrp="1"/>
          </p:cNvSpPr>
          <p:nvPr>
            <p:ph type="title" hasCustomPrompt="1"/>
          </p:nvPr>
        </p:nvSpPr>
        <p:spPr>
          <a:xfrm>
            <a:off x="553641" y="274637"/>
            <a:ext cx="8036720" cy="743347"/>
          </a:xfrm>
          <a:prstGeom prst="rect">
            <a:avLst/>
          </a:prstGeom>
        </p:spPr>
        <p:txBody>
          <a:bodyPr vert="horz" lIns="91440" tIns="45720" rIns="91440" bIns="45720" rtlCol="0" anchor="ctr">
            <a:normAutofit/>
          </a:bodyPr>
          <a:lstStyle/>
          <a:p>
            <a:r>
              <a:rPr lang="en-US" dirty="0"/>
              <a:t>Click to add title </a:t>
            </a:r>
          </a:p>
        </p:txBody>
      </p:sp>
      <p:sp>
        <p:nvSpPr>
          <p:cNvPr id="24" name="Content Placeholder 2"/>
          <p:cNvSpPr>
            <a:spLocks noGrp="1"/>
          </p:cNvSpPr>
          <p:nvPr>
            <p:ph sz="half" idx="1" hasCustomPrompt="1"/>
          </p:nvPr>
        </p:nvSpPr>
        <p:spPr>
          <a:xfrm>
            <a:off x="457200" y="1350183"/>
            <a:ext cx="8133160" cy="4525963"/>
          </a:xfrm>
          <a:prstGeom prst="rect">
            <a:avLst/>
          </a:prstGeom>
        </p:spPr>
        <p:txBody>
          <a:bodyPr/>
          <a:lstStyle>
            <a:lvl1pPr>
              <a:defRPr sz="2000"/>
            </a:lvl1pPr>
            <a:lvl2pPr>
              <a:spcBef>
                <a:spcPts val="1000"/>
              </a:spcBef>
              <a:defRPr sz="1800"/>
            </a:lvl2pPr>
            <a:lvl3pPr>
              <a:spcBef>
                <a:spcPts val="1000"/>
              </a:spcBef>
              <a:defRPr sz="1600"/>
            </a:lvl3pPr>
            <a:lvl4pPr>
              <a:defRPr sz="1800"/>
            </a:lvl4pPr>
            <a:lvl5pPr>
              <a:defRPr sz="1800"/>
            </a:lvl5pPr>
            <a:lvl6pPr>
              <a:defRPr sz="1800"/>
            </a:lvl6pPr>
            <a:lvl7pPr>
              <a:defRPr sz="1800"/>
            </a:lvl7pPr>
            <a:lvl8pPr>
              <a:defRPr sz="1800"/>
            </a:lvl8pPr>
            <a:lvl9pPr>
              <a:defRPr sz="1800"/>
            </a:lvl9pPr>
          </a:lstStyle>
          <a:p>
            <a:pPr lvl="0"/>
            <a:r>
              <a:rPr lang="en-US" dirty="0"/>
              <a:t>Click to add text</a:t>
            </a:r>
          </a:p>
          <a:p>
            <a:pPr lvl="1"/>
            <a:r>
              <a:rPr lang="en-US" dirty="0"/>
              <a:t>Second level</a:t>
            </a:r>
          </a:p>
          <a:p>
            <a:pPr lvl="2"/>
            <a:r>
              <a:rPr lang="en-US" dirty="0"/>
              <a:t>Third level</a:t>
            </a:r>
          </a:p>
        </p:txBody>
      </p:sp>
      <p:sp>
        <p:nvSpPr>
          <p:cNvPr id="6" name="Footer Placeholder 4"/>
          <p:cNvSpPr>
            <a:spLocks noGrp="1"/>
          </p:cNvSpPr>
          <p:nvPr>
            <p:ph type="ftr" sz="quarter" idx="3"/>
          </p:nvPr>
        </p:nvSpPr>
        <p:spPr>
          <a:xfrm>
            <a:off x="5694760" y="6173788"/>
            <a:ext cx="2895600" cy="365125"/>
          </a:xfrm>
          <a:prstGeom prst="rect">
            <a:avLst/>
          </a:prstGeom>
        </p:spPr>
        <p:txBody>
          <a:bodyPr vert="horz" lIns="91440" tIns="45720" rIns="91440" bIns="45720" rtlCol="0" anchor="ctr"/>
          <a:lstStyle>
            <a:lvl1pPr algn="r">
              <a:defRPr sz="1200">
                <a:solidFill>
                  <a:schemeClr val="tx1">
                    <a:tint val="75000"/>
                  </a:schemeClr>
                </a:solidFill>
                <a:latin typeface="Arial"/>
                <a:cs typeface="Arial"/>
              </a:defRPr>
            </a:lvl1pPr>
          </a:lstStyle>
          <a:p>
            <a:fld id="{022636EB-ADE8-A646-A11D-FED0A955D1AA}" type="slidenum">
              <a:rPr lang="en-US" smtClean="0"/>
              <a:pPr/>
              <a:t>‹#›</a:t>
            </a:fld>
            <a:endParaRPr lang="en-US" dirty="0"/>
          </a:p>
        </p:txBody>
      </p:sp>
    </p:spTree>
    <p:extLst>
      <p:ext uri="{BB962C8B-B14F-4D97-AF65-F5344CB8AC3E}">
        <p14:creationId xmlns:p14="http://schemas.microsoft.com/office/powerpoint/2010/main" val="1841217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553642" y="452443"/>
            <a:ext cx="8036720" cy="743347"/>
          </a:xfrm>
          <a:prstGeom prst="rect">
            <a:avLst/>
          </a:prstGeom>
        </p:spPr>
        <p:txBody>
          <a:bodyPr vert="horz" lIns="91440" tIns="45720" rIns="91440" bIns="45720" rtlCol="0" anchor="ctr">
            <a:normAutofit/>
          </a:bodyPr>
          <a:lstStyle/>
          <a:p>
            <a:r>
              <a:rPr lang="en-US"/>
              <a:t>Click to edit Master title style</a:t>
            </a:r>
          </a:p>
        </p:txBody>
      </p:sp>
      <p:sp>
        <p:nvSpPr>
          <p:cNvPr id="8" name="Text Placeholder 2"/>
          <p:cNvSpPr>
            <a:spLocks noGrp="1"/>
          </p:cNvSpPr>
          <p:nvPr>
            <p:ph idx="1"/>
          </p:nvPr>
        </p:nvSpPr>
        <p:spPr>
          <a:xfrm>
            <a:off x="553642" y="1524001"/>
            <a:ext cx="8036720" cy="41064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9" name="Date Placeholder 3"/>
          <p:cNvSpPr>
            <a:spLocks noGrp="1"/>
          </p:cNvSpPr>
          <p:nvPr>
            <p:ph type="dt" sz="half" idx="2"/>
          </p:nvPr>
        </p:nvSpPr>
        <p:spPr>
          <a:xfrm>
            <a:off x="3182568" y="6081196"/>
            <a:ext cx="2133600" cy="365125"/>
          </a:xfrm>
          <a:prstGeom prst="rect">
            <a:avLst/>
          </a:prstGeom>
        </p:spPr>
        <p:txBody>
          <a:bodyPr vert="horz" lIns="91440" tIns="45720" rIns="91440" bIns="45720" rtlCol="0" anchor="ctr"/>
          <a:lstStyle>
            <a:lvl1pPr algn="ctr">
              <a:defRPr sz="675">
                <a:solidFill>
                  <a:schemeClr val="tx1">
                    <a:tint val="75000"/>
                  </a:schemeClr>
                </a:solidFill>
                <a:latin typeface="Arial"/>
                <a:cs typeface="Arial"/>
              </a:defRPr>
            </a:lvl1pPr>
          </a:lstStyle>
          <a:p>
            <a:endParaRPr lang="en-US" dirty="0"/>
          </a:p>
        </p:txBody>
      </p:sp>
      <p:sp>
        <p:nvSpPr>
          <p:cNvPr id="10" name="Footer Placeholder 4"/>
          <p:cNvSpPr>
            <a:spLocks noGrp="1"/>
          </p:cNvSpPr>
          <p:nvPr>
            <p:ph type="ftr" sz="quarter" idx="3"/>
          </p:nvPr>
        </p:nvSpPr>
        <p:spPr>
          <a:xfrm>
            <a:off x="5694760" y="6081196"/>
            <a:ext cx="2895600" cy="365125"/>
          </a:xfrm>
          <a:prstGeom prst="rect">
            <a:avLst/>
          </a:prstGeom>
        </p:spPr>
        <p:txBody>
          <a:bodyPr vert="horz" lIns="91440" tIns="45720" rIns="91440" bIns="45720" rtlCol="0" anchor="ctr"/>
          <a:lstStyle>
            <a:lvl1pPr algn="r">
              <a:defRPr sz="675">
                <a:solidFill>
                  <a:schemeClr val="tx1">
                    <a:tint val="75000"/>
                  </a:schemeClr>
                </a:solidFill>
                <a:latin typeface="Arial"/>
                <a:cs typeface="Arial"/>
              </a:defRPr>
            </a:lvl1pPr>
          </a:lstStyle>
          <a:p>
            <a:fld id="{022636EB-ADE8-A646-A11D-FED0A955D1AA}" type="slidenum">
              <a:rPr lang="en-US" smtClean="0"/>
              <a:pPr/>
              <a:t>‹#›</a:t>
            </a:fld>
            <a:endParaRPr lang="en-US" dirty="0"/>
          </a:p>
        </p:txBody>
      </p:sp>
    </p:spTree>
    <p:extLst>
      <p:ext uri="{BB962C8B-B14F-4D97-AF65-F5344CB8AC3E}">
        <p14:creationId xmlns:p14="http://schemas.microsoft.com/office/powerpoint/2010/main" val="1817605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553642" y="452443"/>
            <a:ext cx="8036720" cy="743347"/>
          </a:xfrm>
          <a:prstGeom prst="rect">
            <a:avLst/>
          </a:prstGeom>
        </p:spPr>
        <p:txBody>
          <a:bodyPr vert="horz" lIns="91440" tIns="45720" rIns="91440" bIns="45720" rtlCol="0" anchor="ctr">
            <a:normAutofit/>
          </a:bodyPr>
          <a:lstStyle/>
          <a:p>
            <a:r>
              <a:rPr lang="en-US"/>
              <a:t>Click to edit Master title style</a:t>
            </a:r>
          </a:p>
        </p:txBody>
      </p:sp>
      <p:sp>
        <p:nvSpPr>
          <p:cNvPr id="8" name="Text Placeholder 2"/>
          <p:cNvSpPr>
            <a:spLocks noGrp="1"/>
          </p:cNvSpPr>
          <p:nvPr>
            <p:ph idx="1"/>
          </p:nvPr>
        </p:nvSpPr>
        <p:spPr>
          <a:xfrm>
            <a:off x="553642" y="1524001"/>
            <a:ext cx="8036720" cy="41064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9" name="Date Placeholder 3"/>
          <p:cNvSpPr>
            <a:spLocks noGrp="1"/>
          </p:cNvSpPr>
          <p:nvPr>
            <p:ph type="dt" sz="half" idx="2"/>
          </p:nvPr>
        </p:nvSpPr>
        <p:spPr>
          <a:xfrm>
            <a:off x="3182568" y="6081196"/>
            <a:ext cx="2133600" cy="365125"/>
          </a:xfrm>
          <a:prstGeom prst="rect">
            <a:avLst/>
          </a:prstGeom>
        </p:spPr>
        <p:txBody>
          <a:bodyPr vert="horz" lIns="91440" tIns="45720" rIns="91440" bIns="45720" rtlCol="0" anchor="ctr"/>
          <a:lstStyle>
            <a:lvl1pPr algn="ctr">
              <a:defRPr sz="675">
                <a:solidFill>
                  <a:schemeClr val="tx1">
                    <a:tint val="75000"/>
                  </a:schemeClr>
                </a:solidFill>
                <a:latin typeface="Arial"/>
                <a:cs typeface="Arial"/>
              </a:defRPr>
            </a:lvl1pPr>
          </a:lstStyle>
          <a:p>
            <a:endParaRPr lang="en-US" dirty="0"/>
          </a:p>
        </p:txBody>
      </p:sp>
      <p:sp>
        <p:nvSpPr>
          <p:cNvPr id="10" name="Footer Placeholder 4"/>
          <p:cNvSpPr>
            <a:spLocks noGrp="1"/>
          </p:cNvSpPr>
          <p:nvPr>
            <p:ph type="ftr" sz="quarter" idx="3"/>
          </p:nvPr>
        </p:nvSpPr>
        <p:spPr>
          <a:xfrm>
            <a:off x="5694760" y="6081196"/>
            <a:ext cx="2895600" cy="365125"/>
          </a:xfrm>
          <a:prstGeom prst="rect">
            <a:avLst/>
          </a:prstGeom>
        </p:spPr>
        <p:txBody>
          <a:bodyPr vert="horz" lIns="91440" tIns="45720" rIns="91440" bIns="45720" rtlCol="0" anchor="ctr"/>
          <a:lstStyle>
            <a:lvl1pPr algn="r">
              <a:defRPr sz="675">
                <a:solidFill>
                  <a:schemeClr val="tx1">
                    <a:tint val="75000"/>
                  </a:schemeClr>
                </a:solidFill>
                <a:latin typeface="Arial"/>
                <a:cs typeface="Arial"/>
              </a:defRPr>
            </a:lvl1pPr>
          </a:lstStyle>
          <a:p>
            <a:fld id="{022636EB-ADE8-A646-A11D-FED0A955D1AA}" type="slidenum">
              <a:rPr lang="en-US" smtClean="0"/>
              <a:pPr/>
              <a:t>‹#›</a:t>
            </a:fld>
            <a:endParaRPr lang="en-US" dirty="0"/>
          </a:p>
        </p:txBody>
      </p:sp>
    </p:spTree>
    <p:extLst>
      <p:ext uri="{BB962C8B-B14F-4D97-AF65-F5344CB8AC3E}">
        <p14:creationId xmlns:p14="http://schemas.microsoft.com/office/powerpoint/2010/main" val="1201067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553642" y="452443"/>
            <a:ext cx="8036720" cy="743347"/>
          </a:xfrm>
          <a:prstGeom prst="rect">
            <a:avLst/>
          </a:prstGeom>
        </p:spPr>
        <p:txBody>
          <a:bodyPr vert="horz" lIns="91440" tIns="45720" rIns="91440" bIns="45720" rtlCol="0" anchor="ctr">
            <a:normAutofit/>
          </a:bodyPr>
          <a:lstStyle/>
          <a:p>
            <a:r>
              <a:rPr lang="en-US"/>
              <a:t>Click to edit Master title style</a:t>
            </a:r>
          </a:p>
        </p:txBody>
      </p:sp>
      <p:sp>
        <p:nvSpPr>
          <p:cNvPr id="8" name="Text Placeholder 2"/>
          <p:cNvSpPr>
            <a:spLocks noGrp="1"/>
          </p:cNvSpPr>
          <p:nvPr>
            <p:ph idx="1"/>
          </p:nvPr>
        </p:nvSpPr>
        <p:spPr>
          <a:xfrm>
            <a:off x="553642" y="1524001"/>
            <a:ext cx="8036720" cy="41064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9" name="Date Placeholder 3"/>
          <p:cNvSpPr>
            <a:spLocks noGrp="1"/>
          </p:cNvSpPr>
          <p:nvPr>
            <p:ph type="dt" sz="half" idx="2"/>
          </p:nvPr>
        </p:nvSpPr>
        <p:spPr>
          <a:xfrm>
            <a:off x="3182568" y="6081196"/>
            <a:ext cx="2133600" cy="365125"/>
          </a:xfrm>
          <a:prstGeom prst="rect">
            <a:avLst/>
          </a:prstGeom>
        </p:spPr>
        <p:txBody>
          <a:bodyPr vert="horz" lIns="91440" tIns="45720" rIns="91440" bIns="45720" rtlCol="0" anchor="ctr"/>
          <a:lstStyle>
            <a:lvl1pPr algn="ctr">
              <a:defRPr sz="675">
                <a:solidFill>
                  <a:schemeClr val="tx1">
                    <a:tint val="75000"/>
                  </a:schemeClr>
                </a:solidFill>
                <a:latin typeface="Arial"/>
                <a:cs typeface="Arial"/>
              </a:defRPr>
            </a:lvl1pPr>
          </a:lstStyle>
          <a:p>
            <a:endParaRPr lang="en-US" dirty="0"/>
          </a:p>
        </p:txBody>
      </p:sp>
      <p:sp>
        <p:nvSpPr>
          <p:cNvPr id="10" name="Footer Placeholder 4"/>
          <p:cNvSpPr>
            <a:spLocks noGrp="1"/>
          </p:cNvSpPr>
          <p:nvPr>
            <p:ph type="ftr" sz="quarter" idx="3"/>
          </p:nvPr>
        </p:nvSpPr>
        <p:spPr>
          <a:xfrm>
            <a:off x="5694760" y="6081196"/>
            <a:ext cx="2895600" cy="365125"/>
          </a:xfrm>
          <a:prstGeom prst="rect">
            <a:avLst/>
          </a:prstGeom>
        </p:spPr>
        <p:txBody>
          <a:bodyPr vert="horz" lIns="91440" tIns="45720" rIns="91440" bIns="45720" rtlCol="0" anchor="ctr"/>
          <a:lstStyle>
            <a:lvl1pPr algn="r">
              <a:defRPr sz="675">
                <a:solidFill>
                  <a:schemeClr val="tx1">
                    <a:tint val="75000"/>
                  </a:schemeClr>
                </a:solidFill>
                <a:latin typeface="Arial"/>
                <a:cs typeface="Arial"/>
              </a:defRPr>
            </a:lvl1pPr>
          </a:lstStyle>
          <a:p>
            <a:fld id="{022636EB-ADE8-A646-A11D-FED0A955D1AA}" type="slidenum">
              <a:rPr lang="en-US" smtClean="0"/>
              <a:pPr/>
              <a:t>‹#›</a:t>
            </a:fld>
            <a:endParaRPr lang="en-US" dirty="0"/>
          </a:p>
        </p:txBody>
      </p:sp>
    </p:spTree>
    <p:extLst>
      <p:ext uri="{BB962C8B-B14F-4D97-AF65-F5344CB8AC3E}">
        <p14:creationId xmlns:p14="http://schemas.microsoft.com/office/powerpoint/2010/main" val="32378886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5_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553642" y="452443"/>
            <a:ext cx="8036720" cy="743347"/>
          </a:xfrm>
          <a:prstGeom prst="rect">
            <a:avLst/>
          </a:prstGeom>
        </p:spPr>
        <p:txBody>
          <a:bodyPr vert="horz" lIns="91440" tIns="45720" rIns="91440" bIns="45720" rtlCol="0" anchor="ctr">
            <a:normAutofit/>
          </a:bodyPr>
          <a:lstStyle/>
          <a:p>
            <a:r>
              <a:rPr lang="en-US"/>
              <a:t>Click to edit Master title style</a:t>
            </a:r>
          </a:p>
        </p:txBody>
      </p:sp>
      <p:sp>
        <p:nvSpPr>
          <p:cNvPr id="8" name="Text Placeholder 2"/>
          <p:cNvSpPr>
            <a:spLocks noGrp="1"/>
          </p:cNvSpPr>
          <p:nvPr>
            <p:ph idx="1"/>
          </p:nvPr>
        </p:nvSpPr>
        <p:spPr>
          <a:xfrm>
            <a:off x="553642" y="1524001"/>
            <a:ext cx="8036720" cy="41064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9" name="Date Placeholder 3"/>
          <p:cNvSpPr>
            <a:spLocks noGrp="1"/>
          </p:cNvSpPr>
          <p:nvPr>
            <p:ph type="dt" sz="half" idx="2"/>
          </p:nvPr>
        </p:nvSpPr>
        <p:spPr>
          <a:xfrm>
            <a:off x="3182568" y="6081196"/>
            <a:ext cx="2133600" cy="365125"/>
          </a:xfrm>
          <a:prstGeom prst="rect">
            <a:avLst/>
          </a:prstGeom>
        </p:spPr>
        <p:txBody>
          <a:bodyPr vert="horz" lIns="91440" tIns="45720" rIns="91440" bIns="45720" rtlCol="0" anchor="ctr"/>
          <a:lstStyle>
            <a:lvl1pPr algn="ctr">
              <a:defRPr sz="675">
                <a:solidFill>
                  <a:schemeClr val="tx1">
                    <a:tint val="75000"/>
                  </a:schemeClr>
                </a:solidFill>
                <a:latin typeface="Arial"/>
                <a:cs typeface="Arial"/>
              </a:defRPr>
            </a:lvl1pPr>
          </a:lstStyle>
          <a:p>
            <a:endParaRPr lang="en-US" dirty="0"/>
          </a:p>
        </p:txBody>
      </p:sp>
      <p:sp>
        <p:nvSpPr>
          <p:cNvPr id="10" name="Footer Placeholder 4"/>
          <p:cNvSpPr>
            <a:spLocks noGrp="1"/>
          </p:cNvSpPr>
          <p:nvPr>
            <p:ph type="ftr" sz="quarter" idx="3"/>
          </p:nvPr>
        </p:nvSpPr>
        <p:spPr>
          <a:xfrm>
            <a:off x="5694760" y="6081196"/>
            <a:ext cx="2895600" cy="365125"/>
          </a:xfrm>
          <a:prstGeom prst="rect">
            <a:avLst/>
          </a:prstGeom>
        </p:spPr>
        <p:txBody>
          <a:bodyPr vert="horz" lIns="91440" tIns="45720" rIns="91440" bIns="45720" rtlCol="0" anchor="ctr"/>
          <a:lstStyle>
            <a:lvl1pPr algn="r">
              <a:defRPr sz="675">
                <a:solidFill>
                  <a:schemeClr val="tx1">
                    <a:tint val="75000"/>
                  </a:schemeClr>
                </a:solidFill>
                <a:latin typeface="Arial"/>
                <a:cs typeface="Arial"/>
              </a:defRPr>
            </a:lvl1pPr>
          </a:lstStyle>
          <a:p>
            <a:fld id="{022636EB-ADE8-A646-A11D-FED0A955D1AA}" type="slidenum">
              <a:rPr lang="en-US" smtClean="0"/>
              <a:pPr/>
              <a:t>‹#›</a:t>
            </a:fld>
            <a:endParaRPr lang="en-US" dirty="0"/>
          </a:p>
        </p:txBody>
      </p:sp>
    </p:spTree>
    <p:extLst>
      <p:ext uri="{BB962C8B-B14F-4D97-AF65-F5344CB8AC3E}">
        <p14:creationId xmlns:p14="http://schemas.microsoft.com/office/powerpoint/2010/main" val="2097961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6_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553642" y="452443"/>
            <a:ext cx="8036720" cy="743347"/>
          </a:xfrm>
          <a:prstGeom prst="rect">
            <a:avLst/>
          </a:prstGeom>
        </p:spPr>
        <p:txBody>
          <a:bodyPr vert="horz" lIns="91440" tIns="45720" rIns="91440" bIns="45720" rtlCol="0" anchor="ctr">
            <a:normAutofit/>
          </a:bodyPr>
          <a:lstStyle/>
          <a:p>
            <a:r>
              <a:rPr lang="en-US"/>
              <a:t>Click to edit Master title style</a:t>
            </a:r>
          </a:p>
        </p:txBody>
      </p:sp>
      <p:sp>
        <p:nvSpPr>
          <p:cNvPr id="8" name="Text Placeholder 2"/>
          <p:cNvSpPr>
            <a:spLocks noGrp="1"/>
          </p:cNvSpPr>
          <p:nvPr>
            <p:ph idx="1"/>
          </p:nvPr>
        </p:nvSpPr>
        <p:spPr>
          <a:xfrm>
            <a:off x="553642" y="1524001"/>
            <a:ext cx="8036720" cy="41064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9" name="Date Placeholder 3"/>
          <p:cNvSpPr>
            <a:spLocks noGrp="1"/>
          </p:cNvSpPr>
          <p:nvPr>
            <p:ph type="dt" sz="half" idx="2"/>
          </p:nvPr>
        </p:nvSpPr>
        <p:spPr>
          <a:xfrm>
            <a:off x="3182568" y="6081196"/>
            <a:ext cx="2133600" cy="365125"/>
          </a:xfrm>
          <a:prstGeom prst="rect">
            <a:avLst/>
          </a:prstGeom>
        </p:spPr>
        <p:txBody>
          <a:bodyPr vert="horz" lIns="91440" tIns="45720" rIns="91440" bIns="45720" rtlCol="0" anchor="ctr"/>
          <a:lstStyle>
            <a:lvl1pPr algn="ctr">
              <a:defRPr sz="675">
                <a:solidFill>
                  <a:schemeClr val="tx1">
                    <a:tint val="75000"/>
                  </a:schemeClr>
                </a:solidFill>
                <a:latin typeface="Arial"/>
                <a:cs typeface="Arial"/>
              </a:defRPr>
            </a:lvl1pPr>
          </a:lstStyle>
          <a:p>
            <a:endParaRPr lang="en-US" dirty="0"/>
          </a:p>
        </p:txBody>
      </p:sp>
      <p:sp>
        <p:nvSpPr>
          <p:cNvPr id="10" name="Footer Placeholder 4"/>
          <p:cNvSpPr>
            <a:spLocks noGrp="1"/>
          </p:cNvSpPr>
          <p:nvPr>
            <p:ph type="ftr" sz="quarter" idx="3"/>
          </p:nvPr>
        </p:nvSpPr>
        <p:spPr>
          <a:xfrm>
            <a:off x="5694760" y="6081196"/>
            <a:ext cx="2895600" cy="365125"/>
          </a:xfrm>
          <a:prstGeom prst="rect">
            <a:avLst/>
          </a:prstGeom>
        </p:spPr>
        <p:txBody>
          <a:bodyPr vert="horz" lIns="91440" tIns="45720" rIns="91440" bIns="45720" rtlCol="0" anchor="ctr"/>
          <a:lstStyle>
            <a:lvl1pPr algn="r">
              <a:defRPr sz="675">
                <a:solidFill>
                  <a:schemeClr val="tx1">
                    <a:tint val="75000"/>
                  </a:schemeClr>
                </a:solidFill>
                <a:latin typeface="Arial"/>
                <a:cs typeface="Arial"/>
              </a:defRPr>
            </a:lvl1pPr>
          </a:lstStyle>
          <a:p>
            <a:fld id="{022636EB-ADE8-A646-A11D-FED0A955D1AA}" type="slidenum">
              <a:rPr lang="en-US" smtClean="0"/>
              <a:pPr/>
              <a:t>‹#›</a:t>
            </a:fld>
            <a:endParaRPr lang="en-US" dirty="0"/>
          </a:p>
        </p:txBody>
      </p:sp>
    </p:spTree>
    <p:extLst>
      <p:ext uri="{BB962C8B-B14F-4D97-AF65-F5344CB8AC3E}">
        <p14:creationId xmlns:p14="http://schemas.microsoft.com/office/powerpoint/2010/main" val="20670485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7_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553642" y="452443"/>
            <a:ext cx="8036720" cy="743347"/>
          </a:xfrm>
          <a:prstGeom prst="rect">
            <a:avLst/>
          </a:prstGeom>
        </p:spPr>
        <p:txBody>
          <a:bodyPr vert="horz" lIns="91440" tIns="45720" rIns="91440" bIns="45720" rtlCol="0" anchor="ctr">
            <a:normAutofit/>
          </a:bodyPr>
          <a:lstStyle/>
          <a:p>
            <a:r>
              <a:rPr lang="en-US"/>
              <a:t>Click to edit Master title style</a:t>
            </a:r>
          </a:p>
        </p:txBody>
      </p:sp>
      <p:sp>
        <p:nvSpPr>
          <p:cNvPr id="8" name="Text Placeholder 2"/>
          <p:cNvSpPr>
            <a:spLocks noGrp="1"/>
          </p:cNvSpPr>
          <p:nvPr>
            <p:ph idx="1"/>
          </p:nvPr>
        </p:nvSpPr>
        <p:spPr>
          <a:xfrm>
            <a:off x="553642" y="1524001"/>
            <a:ext cx="8036720" cy="41064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9" name="Date Placeholder 3"/>
          <p:cNvSpPr>
            <a:spLocks noGrp="1"/>
          </p:cNvSpPr>
          <p:nvPr>
            <p:ph type="dt" sz="half" idx="2"/>
          </p:nvPr>
        </p:nvSpPr>
        <p:spPr>
          <a:xfrm>
            <a:off x="3182568" y="6081196"/>
            <a:ext cx="2133600" cy="365125"/>
          </a:xfrm>
          <a:prstGeom prst="rect">
            <a:avLst/>
          </a:prstGeom>
        </p:spPr>
        <p:txBody>
          <a:bodyPr vert="horz" lIns="91440" tIns="45720" rIns="91440" bIns="45720" rtlCol="0" anchor="ctr"/>
          <a:lstStyle>
            <a:lvl1pPr algn="ctr">
              <a:defRPr sz="675">
                <a:solidFill>
                  <a:schemeClr val="tx1">
                    <a:tint val="75000"/>
                  </a:schemeClr>
                </a:solidFill>
                <a:latin typeface="Arial"/>
                <a:cs typeface="Arial"/>
              </a:defRPr>
            </a:lvl1pPr>
          </a:lstStyle>
          <a:p>
            <a:endParaRPr lang="en-US" dirty="0"/>
          </a:p>
        </p:txBody>
      </p:sp>
      <p:sp>
        <p:nvSpPr>
          <p:cNvPr id="10" name="Footer Placeholder 4"/>
          <p:cNvSpPr>
            <a:spLocks noGrp="1"/>
          </p:cNvSpPr>
          <p:nvPr>
            <p:ph type="ftr" sz="quarter" idx="3"/>
          </p:nvPr>
        </p:nvSpPr>
        <p:spPr>
          <a:xfrm>
            <a:off x="5694760" y="6081196"/>
            <a:ext cx="2895600" cy="365125"/>
          </a:xfrm>
          <a:prstGeom prst="rect">
            <a:avLst/>
          </a:prstGeom>
        </p:spPr>
        <p:txBody>
          <a:bodyPr vert="horz" lIns="91440" tIns="45720" rIns="91440" bIns="45720" rtlCol="0" anchor="ctr"/>
          <a:lstStyle>
            <a:lvl1pPr algn="r">
              <a:defRPr sz="675">
                <a:solidFill>
                  <a:schemeClr val="tx1">
                    <a:tint val="75000"/>
                  </a:schemeClr>
                </a:solidFill>
                <a:latin typeface="Arial"/>
                <a:cs typeface="Arial"/>
              </a:defRPr>
            </a:lvl1pPr>
          </a:lstStyle>
          <a:p>
            <a:fld id="{022636EB-ADE8-A646-A11D-FED0A955D1AA}" type="slidenum">
              <a:rPr lang="en-US" smtClean="0"/>
              <a:pPr/>
              <a:t>‹#›</a:t>
            </a:fld>
            <a:endParaRPr lang="en-US" dirty="0"/>
          </a:p>
        </p:txBody>
      </p:sp>
    </p:spTree>
    <p:extLst>
      <p:ext uri="{BB962C8B-B14F-4D97-AF65-F5344CB8AC3E}">
        <p14:creationId xmlns:p14="http://schemas.microsoft.com/office/powerpoint/2010/main" val="4754053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8_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553642" y="452443"/>
            <a:ext cx="8036720" cy="743347"/>
          </a:xfrm>
          <a:prstGeom prst="rect">
            <a:avLst/>
          </a:prstGeom>
        </p:spPr>
        <p:txBody>
          <a:bodyPr vert="horz" lIns="91440" tIns="45720" rIns="91440" bIns="45720" rtlCol="0" anchor="ctr">
            <a:normAutofit/>
          </a:bodyPr>
          <a:lstStyle/>
          <a:p>
            <a:r>
              <a:rPr lang="en-US"/>
              <a:t>Click to edit Master title style</a:t>
            </a:r>
          </a:p>
        </p:txBody>
      </p:sp>
      <p:sp>
        <p:nvSpPr>
          <p:cNvPr id="8" name="Text Placeholder 2"/>
          <p:cNvSpPr>
            <a:spLocks noGrp="1"/>
          </p:cNvSpPr>
          <p:nvPr>
            <p:ph idx="1"/>
          </p:nvPr>
        </p:nvSpPr>
        <p:spPr>
          <a:xfrm>
            <a:off x="553642" y="1524001"/>
            <a:ext cx="8036720" cy="41064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9" name="Date Placeholder 3"/>
          <p:cNvSpPr>
            <a:spLocks noGrp="1"/>
          </p:cNvSpPr>
          <p:nvPr>
            <p:ph type="dt" sz="half" idx="2"/>
          </p:nvPr>
        </p:nvSpPr>
        <p:spPr>
          <a:xfrm>
            <a:off x="3182568" y="6081196"/>
            <a:ext cx="2133600" cy="365125"/>
          </a:xfrm>
          <a:prstGeom prst="rect">
            <a:avLst/>
          </a:prstGeom>
        </p:spPr>
        <p:txBody>
          <a:bodyPr vert="horz" lIns="91440" tIns="45720" rIns="91440" bIns="45720" rtlCol="0" anchor="ctr"/>
          <a:lstStyle>
            <a:lvl1pPr algn="ctr">
              <a:defRPr sz="675">
                <a:solidFill>
                  <a:schemeClr val="tx1">
                    <a:tint val="75000"/>
                  </a:schemeClr>
                </a:solidFill>
                <a:latin typeface="Arial"/>
                <a:cs typeface="Arial"/>
              </a:defRPr>
            </a:lvl1pPr>
          </a:lstStyle>
          <a:p>
            <a:endParaRPr lang="en-US" dirty="0"/>
          </a:p>
        </p:txBody>
      </p:sp>
      <p:sp>
        <p:nvSpPr>
          <p:cNvPr id="10" name="Footer Placeholder 4"/>
          <p:cNvSpPr>
            <a:spLocks noGrp="1"/>
          </p:cNvSpPr>
          <p:nvPr>
            <p:ph type="ftr" sz="quarter" idx="3"/>
          </p:nvPr>
        </p:nvSpPr>
        <p:spPr>
          <a:xfrm>
            <a:off x="5694760" y="6081196"/>
            <a:ext cx="2895600" cy="365125"/>
          </a:xfrm>
          <a:prstGeom prst="rect">
            <a:avLst/>
          </a:prstGeom>
        </p:spPr>
        <p:txBody>
          <a:bodyPr vert="horz" lIns="91440" tIns="45720" rIns="91440" bIns="45720" rtlCol="0" anchor="ctr"/>
          <a:lstStyle>
            <a:lvl1pPr algn="r">
              <a:defRPr sz="675">
                <a:solidFill>
                  <a:schemeClr val="tx1">
                    <a:tint val="75000"/>
                  </a:schemeClr>
                </a:solidFill>
                <a:latin typeface="Arial"/>
                <a:cs typeface="Arial"/>
              </a:defRPr>
            </a:lvl1pPr>
          </a:lstStyle>
          <a:p>
            <a:fld id="{022636EB-ADE8-A646-A11D-FED0A955D1AA}" type="slidenum">
              <a:rPr lang="en-US" smtClean="0"/>
              <a:pPr/>
              <a:t>‹#›</a:t>
            </a:fld>
            <a:endParaRPr lang="en-US" dirty="0"/>
          </a:p>
        </p:txBody>
      </p:sp>
    </p:spTree>
    <p:extLst>
      <p:ext uri="{BB962C8B-B14F-4D97-AF65-F5344CB8AC3E}">
        <p14:creationId xmlns:p14="http://schemas.microsoft.com/office/powerpoint/2010/main" val="23737493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9_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553642" y="452443"/>
            <a:ext cx="8036720" cy="743347"/>
          </a:xfrm>
          <a:prstGeom prst="rect">
            <a:avLst/>
          </a:prstGeom>
        </p:spPr>
        <p:txBody>
          <a:bodyPr vert="horz" lIns="91440" tIns="45720" rIns="91440" bIns="45720" rtlCol="0" anchor="ctr">
            <a:normAutofit/>
          </a:bodyPr>
          <a:lstStyle/>
          <a:p>
            <a:r>
              <a:rPr lang="en-US"/>
              <a:t>Click to edit Master title style</a:t>
            </a:r>
          </a:p>
        </p:txBody>
      </p:sp>
      <p:sp>
        <p:nvSpPr>
          <p:cNvPr id="8" name="Text Placeholder 2"/>
          <p:cNvSpPr>
            <a:spLocks noGrp="1"/>
          </p:cNvSpPr>
          <p:nvPr>
            <p:ph idx="1"/>
          </p:nvPr>
        </p:nvSpPr>
        <p:spPr>
          <a:xfrm>
            <a:off x="553642" y="1524001"/>
            <a:ext cx="8036720" cy="41064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9" name="Date Placeholder 3"/>
          <p:cNvSpPr>
            <a:spLocks noGrp="1"/>
          </p:cNvSpPr>
          <p:nvPr>
            <p:ph type="dt" sz="half" idx="2"/>
          </p:nvPr>
        </p:nvSpPr>
        <p:spPr>
          <a:xfrm>
            <a:off x="3182568" y="6081196"/>
            <a:ext cx="2133600" cy="365125"/>
          </a:xfrm>
          <a:prstGeom prst="rect">
            <a:avLst/>
          </a:prstGeom>
        </p:spPr>
        <p:txBody>
          <a:bodyPr vert="horz" lIns="91440" tIns="45720" rIns="91440" bIns="45720" rtlCol="0" anchor="ctr"/>
          <a:lstStyle>
            <a:lvl1pPr algn="ctr">
              <a:defRPr sz="675">
                <a:solidFill>
                  <a:schemeClr val="tx1">
                    <a:tint val="75000"/>
                  </a:schemeClr>
                </a:solidFill>
                <a:latin typeface="Arial"/>
                <a:cs typeface="Arial"/>
              </a:defRPr>
            </a:lvl1pPr>
          </a:lstStyle>
          <a:p>
            <a:endParaRPr lang="en-US" dirty="0"/>
          </a:p>
        </p:txBody>
      </p:sp>
      <p:sp>
        <p:nvSpPr>
          <p:cNvPr id="10" name="Footer Placeholder 4"/>
          <p:cNvSpPr>
            <a:spLocks noGrp="1"/>
          </p:cNvSpPr>
          <p:nvPr>
            <p:ph type="ftr" sz="quarter" idx="3"/>
          </p:nvPr>
        </p:nvSpPr>
        <p:spPr>
          <a:xfrm>
            <a:off x="5694760" y="6081196"/>
            <a:ext cx="2895600" cy="365125"/>
          </a:xfrm>
          <a:prstGeom prst="rect">
            <a:avLst/>
          </a:prstGeom>
        </p:spPr>
        <p:txBody>
          <a:bodyPr vert="horz" lIns="91440" tIns="45720" rIns="91440" bIns="45720" rtlCol="0" anchor="ctr"/>
          <a:lstStyle>
            <a:lvl1pPr algn="r">
              <a:defRPr sz="675">
                <a:solidFill>
                  <a:schemeClr val="tx1">
                    <a:tint val="75000"/>
                  </a:schemeClr>
                </a:solidFill>
                <a:latin typeface="Arial"/>
                <a:cs typeface="Arial"/>
              </a:defRPr>
            </a:lvl1pPr>
          </a:lstStyle>
          <a:p>
            <a:fld id="{022636EB-ADE8-A646-A11D-FED0A955D1AA}" type="slidenum">
              <a:rPr lang="en-US" smtClean="0"/>
              <a:pPr/>
              <a:t>‹#›</a:t>
            </a:fld>
            <a:endParaRPr lang="en-US" dirty="0"/>
          </a:p>
        </p:txBody>
      </p:sp>
    </p:spTree>
    <p:extLst>
      <p:ext uri="{BB962C8B-B14F-4D97-AF65-F5344CB8AC3E}">
        <p14:creationId xmlns:p14="http://schemas.microsoft.com/office/powerpoint/2010/main" val="36107320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10_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553642" y="452443"/>
            <a:ext cx="8036720" cy="743347"/>
          </a:xfrm>
          <a:prstGeom prst="rect">
            <a:avLst/>
          </a:prstGeom>
        </p:spPr>
        <p:txBody>
          <a:bodyPr vert="horz" lIns="91440" tIns="45720" rIns="91440" bIns="45720" rtlCol="0" anchor="ctr">
            <a:normAutofit/>
          </a:bodyPr>
          <a:lstStyle/>
          <a:p>
            <a:r>
              <a:rPr lang="en-US"/>
              <a:t>Click to edit Master title style</a:t>
            </a:r>
          </a:p>
        </p:txBody>
      </p:sp>
      <p:sp>
        <p:nvSpPr>
          <p:cNvPr id="8" name="Text Placeholder 2"/>
          <p:cNvSpPr>
            <a:spLocks noGrp="1"/>
          </p:cNvSpPr>
          <p:nvPr>
            <p:ph idx="1"/>
          </p:nvPr>
        </p:nvSpPr>
        <p:spPr>
          <a:xfrm>
            <a:off x="553642" y="1524001"/>
            <a:ext cx="8036720" cy="41064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9" name="Date Placeholder 3"/>
          <p:cNvSpPr>
            <a:spLocks noGrp="1"/>
          </p:cNvSpPr>
          <p:nvPr>
            <p:ph type="dt" sz="half" idx="2"/>
          </p:nvPr>
        </p:nvSpPr>
        <p:spPr>
          <a:xfrm>
            <a:off x="3182568" y="6081196"/>
            <a:ext cx="2133600" cy="365125"/>
          </a:xfrm>
          <a:prstGeom prst="rect">
            <a:avLst/>
          </a:prstGeom>
        </p:spPr>
        <p:txBody>
          <a:bodyPr vert="horz" lIns="91440" tIns="45720" rIns="91440" bIns="45720" rtlCol="0" anchor="ctr"/>
          <a:lstStyle>
            <a:lvl1pPr algn="ctr">
              <a:defRPr sz="675">
                <a:solidFill>
                  <a:schemeClr val="tx1">
                    <a:tint val="75000"/>
                  </a:schemeClr>
                </a:solidFill>
                <a:latin typeface="Arial"/>
                <a:cs typeface="Arial"/>
              </a:defRPr>
            </a:lvl1pPr>
          </a:lstStyle>
          <a:p>
            <a:endParaRPr lang="en-US" dirty="0"/>
          </a:p>
        </p:txBody>
      </p:sp>
      <p:sp>
        <p:nvSpPr>
          <p:cNvPr id="10" name="Footer Placeholder 4"/>
          <p:cNvSpPr>
            <a:spLocks noGrp="1"/>
          </p:cNvSpPr>
          <p:nvPr>
            <p:ph type="ftr" sz="quarter" idx="3"/>
          </p:nvPr>
        </p:nvSpPr>
        <p:spPr>
          <a:xfrm>
            <a:off x="5694760" y="6081196"/>
            <a:ext cx="2895600" cy="365125"/>
          </a:xfrm>
          <a:prstGeom prst="rect">
            <a:avLst/>
          </a:prstGeom>
        </p:spPr>
        <p:txBody>
          <a:bodyPr vert="horz" lIns="91440" tIns="45720" rIns="91440" bIns="45720" rtlCol="0" anchor="ctr"/>
          <a:lstStyle>
            <a:lvl1pPr algn="r">
              <a:defRPr sz="675">
                <a:solidFill>
                  <a:schemeClr val="tx1">
                    <a:tint val="75000"/>
                  </a:schemeClr>
                </a:solidFill>
                <a:latin typeface="Arial"/>
                <a:cs typeface="Arial"/>
              </a:defRPr>
            </a:lvl1pPr>
          </a:lstStyle>
          <a:p>
            <a:fld id="{022636EB-ADE8-A646-A11D-FED0A955D1AA}" type="slidenum">
              <a:rPr lang="en-US" smtClean="0"/>
              <a:pPr/>
              <a:t>‹#›</a:t>
            </a:fld>
            <a:endParaRPr lang="en-US" dirty="0"/>
          </a:p>
        </p:txBody>
      </p:sp>
    </p:spTree>
    <p:extLst>
      <p:ext uri="{BB962C8B-B14F-4D97-AF65-F5344CB8AC3E}">
        <p14:creationId xmlns:p14="http://schemas.microsoft.com/office/powerpoint/2010/main" val="4300430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11_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553642" y="452443"/>
            <a:ext cx="8036720" cy="743347"/>
          </a:xfrm>
          <a:prstGeom prst="rect">
            <a:avLst/>
          </a:prstGeom>
        </p:spPr>
        <p:txBody>
          <a:bodyPr vert="horz" lIns="91440" tIns="45720" rIns="91440" bIns="45720" rtlCol="0" anchor="ctr">
            <a:normAutofit/>
          </a:bodyPr>
          <a:lstStyle/>
          <a:p>
            <a:r>
              <a:rPr lang="en-US"/>
              <a:t>Click to edit Master title style</a:t>
            </a:r>
          </a:p>
        </p:txBody>
      </p:sp>
      <p:sp>
        <p:nvSpPr>
          <p:cNvPr id="8" name="Text Placeholder 2"/>
          <p:cNvSpPr>
            <a:spLocks noGrp="1"/>
          </p:cNvSpPr>
          <p:nvPr>
            <p:ph idx="1"/>
          </p:nvPr>
        </p:nvSpPr>
        <p:spPr>
          <a:xfrm>
            <a:off x="553642" y="1524001"/>
            <a:ext cx="8036720" cy="41064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9" name="Date Placeholder 3"/>
          <p:cNvSpPr>
            <a:spLocks noGrp="1"/>
          </p:cNvSpPr>
          <p:nvPr>
            <p:ph type="dt" sz="half" idx="2"/>
          </p:nvPr>
        </p:nvSpPr>
        <p:spPr>
          <a:xfrm>
            <a:off x="3182568" y="6081196"/>
            <a:ext cx="2133600" cy="365125"/>
          </a:xfrm>
          <a:prstGeom prst="rect">
            <a:avLst/>
          </a:prstGeom>
        </p:spPr>
        <p:txBody>
          <a:bodyPr vert="horz" lIns="91440" tIns="45720" rIns="91440" bIns="45720" rtlCol="0" anchor="ctr"/>
          <a:lstStyle>
            <a:lvl1pPr algn="ctr">
              <a:defRPr sz="675">
                <a:solidFill>
                  <a:schemeClr val="tx1">
                    <a:tint val="75000"/>
                  </a:schemeClr>
                </a:solidFill>
                <a:latin typeface="Arial"/>
                <a:cs typeface="Arial"/>
              </a:defRPr>
            </a:lvl1pPr>
          </a:lstStyle>
          <a:p>
            <a:endParaRPr lang="en-US" dirty="0"/>
          </a:p>
        </p:txBody>
      </p:sp>
      <p:sp>
        <p:nvSpPr>
          <p:cNvPr id="10" name="Footer Placeholder 4"/>
          <p:cNvSpPr>
            <a:spLocks noGrp="1"/>
          </p:cNvSpPr>
          <p:nvPr>
            <p:ph type="ftr" sz="quarter" idx="3"/>
          </p:nvPr>
        </p:nvSpPr>
        <p:spPr>
          <a:xfrm>
            <a:off x="5694760" y="6081196"/>
            <a:ext cx="2895600" cy="365125"/>
          </a:xfrm>
          <a:prstGeom prst="rect">
            <a:avLst/>
          </a:prstGeom>
        </p:spPr>
        <p:txBody>
          <a:bodyPr vert="horz" lIns="91440" tIns="45720" rIns="91440" bIns="45720" rtlCol="0" anchor="ctr"/>
          <a:lstStyle>
            <a:lvl1pPr algn="r">
              <a:defRPr sz="675">
                <a:solidFill>
                  <a:schemeClr val="tx1">
                    <a:tint val="75000"/>
                  </a:schemeClr>
                </a:solidFill>
                <a:latin typeface="Arial"/>
                <a:cs typeface="Arial"/>
              </a:defRPr>
            </a:lvl1pPr>
          </a:lstStyle>
          <a:p>
            <a:fld id="{022636EB-ADE8-A646-A11D-FED0A955D1AA}" type="slidenum">
              <a:rPr lang="en-US" smtClean="0"/>
              <a:pPr/>
              <a:t>‹#›</a:t>
            </a:fld>
            <a:endParaRPr lang="en-US" dirty="0"/>
          </a:p>
        </p:txBody>
      </p:sp>
    </p:spTree>
    <p:extLst>
      <p:ext uri="{BB962C8B-B14F-4D97-AF65-F5344CB8AC3E}">
        <p14:creationId xmlns:p14="http://schemas.microsoft.com/office/powerpoint/2010/main" val="22797532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12_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553642" y="452443"/>
            <a:ext cx="8036720" cy="743347"/>
          </a:xfrm>
          <a:prstGeom prst="rect">
            <a:avLst/>
          </a:prstGeom>
        </p:spPr>
        <p:txBody>
          <a:bodyPr vert="horz" lIns="91440" tIns="45720" rIns="91440" bIns="45720" rtlCol="0" anchor="ctr">
            <a:normAutofit/>
          </a:bodyPr>
          <a:lstStyle/>
          <a:p>
            <a:r>
              <a:rPr lang="en-US"/>
              <a:t>Click to edit Master title style</a:t>
            </a:r>
          </a:p>
        </p:txBody>
      </p:sp>
      <p:sp>
        <p:nvSpPr>
          <p:cNvPr id="8" name="Text Placeholder 2"/>
          <p:cNvSpPr>
            <a:spLocks noGrp="1"/>
          </p:cNvSpPr>
          <p:nvPr>
            <p:ph idx="1"/>
          </p:nvPr>
        </p:nvSpPr>
        <p:spPr>
          <a:xfrm>
            <a:off x="553642" y="1524001"/>
            <a:ext cx="8036720" cy="41064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9" name="Date Placeholder 3"/>
          <p:cNvSpPr>
            <a:spLocks noGrp="1"/>
          </p:cNvSpPr>
          <p:nvPr>
            <p:ph type="dt" sz="half" idx="2"/>
          </p:nvPr>
        </p:nvSpPr>
        <p:spPr>
          <a:xfrm>
            <a:off x="3182568" y="6081196"/>
            <a:ext cx="2133600" cy="365125"/>
          </a:xfrm>
          <a:prstGeom prst="rect">
            <a:avLst/>
          </a:prstGeom>
        </p:spPr>
        <p:txBody>
          <a:bodyPr vert="horz" lIns="91440" tIns="45720" rIns="91440" bIns="45720" rtlCol="0" anchor="ctr"/>
          <a:lstStyle>
            <a:lvl1pPr algn="ctr">
              <a:defRPr sz="675">
                <a:solidFill>
                  <a:schemeClr val="tx1">
                    <a:tint val="75000"/>
                  </a:schemeClr>
                </a:solidFill>
                <a:latin typeface="Arial"/>
                <a:cs typeface="Arial"/>
              </a:defRPr>
            </a:lvl1pPr>
          </a:lstStyle>
          <a:p>
            <a:endParaRPr lang="en-US" dirty="0"/>
          </a:p>
        </p:txBody>
      </p:sp>
      <p:sp>
        <p:nvSpPr>
          <p:cNvPr id="10" name="Footer Placeholder 4"/>
          <p:cNvSpPr>
            <a:spLocks noGrp="1"/>
          </p:cNvSpPr>
          <p:nvPr>
            <p:ph type="ftr" sz="quarter" idx="3"/>
          </p:nvPr>
        </p:nvSpPr>
        <p:spPr>
          <a:xfrm>
            <a:off x="5694760" y="6081196"/>
            <a:ext cx="2895600" cy="365125"/>
          </a:xfrm>
          <a:prstGeom prst="rect">
            <a:avLst/>
          </a:prstGeom>
        </p:spPr>
        <p:txBody>
          <a:bodyPr vert="horz" lIns="91440" tIns="45720" rIns="91440" bIns="45720" rtlCol="0" anchor="ctr"/>
          <a:lstStyle>
            <a:lvl1pPr algn="r">
              <a:defRPr sz="675">
                <a:solidFill>
                  <a:schemeClr val="tx1">
                    <a:tint val="75000"/>
                  </a:schemeClr>
                </a:solidFill>
                <a:latin typeface="Arial"/>
                <a:cs typeface="Arial"/>
              </a:defRPr>
            </a:lvl1pPr>
          </a:lstStyle>
          <a:p>
            <a:fld id="{022636EB-ADE8-A646-A11D-FED0A955D1AA}" type="slidenum">
              <a:rPr lang="en-US" smtClean="0"/>
              <a:pPr/>
              <a:t>‹#›</a:t>
            </a:fld>
            <a:endParaRPr lang="en-US" dirty="0"/>
          </a:p>
        </p:txBody>
      </p:sp>
    </p:spTree>
    <p:extLst>
      <p:ext uri="{BB962C8B-B14F-4D97-AF65-F5344CB8AC3E}">
        <p14:creationId xmlns:p14="http://schemas.microsoft.com/office/powerpoint/2010/main" val="602513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13_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553642" y="452443"/>
            <a:ext cx="8036720" cy="743347"/>
          </a:xfrm>
          <a:prstGeom prst="rect">
            <a:avLst/>
          </a:prstGeom>
        </p:spPr>
        <p:txBody>
          <a:bodyPr vert="horz" lIns="91440" tIns="45720" rIns="91440" bIns="45720" rtlCol="0" anchor="ctr">
            <a:normAutofit/>
          </a:bodyPr>
          <a:lstStyle/>
          <a:p>
            <a:r>
              <a:rPr lang="en-US"/>
              <a:t>Click to edit Master title style</a:t>
            </a:r>
          </a:p>
        </p:txBody>
      </p:sp>
      <p:sp>
        <p:nvSpPr>
          <p:cNvPr id="8" name="Text Placeholder 2"/>
          <p:cNvSpPr>
            <a:spLocks noGrp="1"/>
          </p:cNvSpPr>
          <p:nvPr>
            <p:ph idx="1"/>
          </p:nvPr>
        </p:nvSpPr>
        <p:spPr>
          <a:xfrm>
            <a:off x="553642" y="1524001"/>
            <a:ext cx="8036720" cy="41064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9" name="Date Placeholder 3"/>
          <p:cNvSpPr>
            <a:spLocks noGrp="1"/>
          </p:cNvSpPr>
          <p:nvPr>
            <p:ph type="dt" sz="half" idx="2"/>
          </p:nvPr>
        </p:nvSpPr>
        <p:spPr>
          <a:xfrm>
            <a:off x="3182568" y="6081196"/>
            <a:ext cx="2133600" cy="365125"/>
          </a:xfrm>
          <a:prstGeom prst="rect">
            <a:avLst/>
          </a:prstGeom>
        </p:spPr>
        <p:txBody>
          <a:bodyPr vert="horz" lIns="91440" tIns="45720" rIns="91440" bIns="45720" rtlCol="0" anchor="ctr"/>
          <a:lstStyle>
            <a:lvl1pPr algn="ctr">
              <a:defRPr sz="675">
                <a:solidFill>
                  <a:schemeClr val="tx1">
                    <a:tint val="75000"/>
                  </a:schemeClr>
                </a:solidFill>
                <a:latin typeface="Arial"/>
                <a:cs typeface="Arial"/>
              </a:defRPr>
            </a:lvl1pPr>
          </a:lstStyle>
          <a:p>
            <a:endParaRPr lang="en-US" dirty="0"/>
          </a:p>
        </p:txBody>
      </p:sp>
      <p:sp>
        <p:nvSpPr>
          <p:cNvPr id="10" name="Footer Placeholder 4"/>
          <p:cNvSpPr>
            <a:spLocks noGrp="1"/>
          </p:cNvSpPr>
          <p:nvPr>
            <p:ph type="ftr" sz="quarter" idx="3"/>
          </p:nvPr>
        </p:nvSpPr>
        <p:spPr>
          <a:xfrm>
            <a:off x="5694760" y="6081196"/>
            <a:ext cx="2895600" cy="365125"/>
          </a:xfrm>
          <a:prstGeom prst="rect">
            <a:avLst/>
          </a:prstGeom>
        </p:spPr>
        <p:txBody>
          <a:bodyPr vert="horz" lIns="91440" tIns="45720" rIns="91440" bIns="45720" rtlCol="0" anchor="ctr"/>
          <a:lstStyle>
            <a:lvl1pPr algn="r">
              <a:defRPr sz="675">
                <a:solidFill>
                  <a:schemeClr val="tx1">
                    <a:tint val="75000"/>
                  </a:schemeClr>
                </a:solidFill>
                <a:latin typeface="Arial"/>
                <a:cs typeface="Arial"/>
              </a:defRPr>
            </a:lvl1pPr>
          </a:lstStyle>
          <a:p>
            <a:fld id="{022636EB-ADE8-A646-A11D-FED0A955D1AA}" type="slidenum">
              <a:rPr lang="en-US" smtClean="0"/>
              <a:pPr/>
              <a:t>‹#›</a:t>
            </a:fld>
            <a:endParaRPr lang="en-US" dirty="0"/>
          </a:p>
        </p:txBody>
      </p:sp>
    </p:spTree>
    <p:extLst>
      <p:ext uri="{BB962C8B-B14F-4D97-AF65-F5344CB8AC3E}">
        <p14:creationId xmlns:p14="http://schemas.microsoft.com/office/powerpoint/2010/main" val="16040949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14_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553642" y="452443"/>
            <a:ext cx="8036720" cy="743347"/>
          </a:xfrm>
          <a:prstGeom prst="rect">
            <a:avLst/>
          </a:prstGeom>
        </p:spPr>
        <p:txBody>
          <a:bodyPr vert="horz" lIns="91440" tIns="45720" rIns="91440" bIns="45720" rtlCol="0" anchor="ctr">
            <a:normAutofit/>
          </a:bodyPr>
          <a:lstStyle/>
          <a:p>
            <a:r>
              <a:rPr lang="en-US"/>
              <a:t>Click to edit Master title style</a:t>
            </a:r>
          </a:p>
        </p:txBody>
      </p:sp>
      <p:sp>
        <p:nvSpPr>
          <p:cNvPr id="8" name="Text Placeholder 2"/>
          <p:cNvSpPr>
            <a:spLocks noGrp="1"/>
          </p:cNvSpPr>
          <p:nvPr>
            <p:ph idx="1"/>
          </p:nvPr>
        </p:nvSpPr>
        <p:spPr>
          <a:xfrm>
            <a:off x="553642" y="1524001"/>
            <a:ext cx="8036720" cy="41064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9" name="Date Placeholder 3"/>
          <p:cNvSpPr>
            <a:spLocks noGrp="1"/>
          </p:cNvSpPr>
          <p:nvPr>
            <p:ph type="dt" sz="half" idx="2"/>
          </p:nvPr>
        </p:nvSpPr>
        <p:spPr>
          <a:xfrm>
            <a:off x="3182568" y="6081196"/>
            <a:ext cx="2133600" cy="365125"/>
          </a:xfrm>
          <a:prstGeom prst="rect">
            <a:avLst/>
          </a:prstGeom>
        </p:spPr>
        <p:txBody>
          <a:bodyPr vert="horz" lIns="91440" tIns="45720" rIns="91440" bIns="45720" rtlCol="0" anchor="ctr"/>
          <a:lstStyle>
            <a:lvl1pPr algn="ctr">
              <a:defRPr sz="675">
                <a:solidFill>
                  <a:schemeClr val="tx1">
                    <a:tint val="75000"/>
                  </a:schemeClr>
                </a:solidFill>
                <a:latin typeface="Arial"/>
                <a:cs typeface="Arial"/>
              </a:defRPr>
            </a:lvl1pPr>
          </a:lstStyle>
          <a:p>
            <a:endParaRPr lang="en-US" dirty="0"/>
          </a:p>
        </p:txBody>
      </p:sp>
      <p:sp>
        <p:nvSpPr>
          <p:cNvPr id="10" name="Footer Placeholder 4"/>
          <p:cNvSpPr>
            <a:spLocks noGrp="1"/>
          </p:cNvSpPr>
          <p:nvPr>
            <p:ph type="ftr" sz="quarter" idx="3"/>
          </p:nvPr>
        </p:nvSpPr>
        <p:spPr>
          <a:xfrm>
            <a:off x="5694760" y="6081196"/>
            <a:ext cx="2895600" cy="365125"/>
          </a:xfrm>
          <a:prstGeom prst="rect">
            <a:avLst/>
          </a:prstGeom>
        </p:spPr>
        <p:txBody>
          <a:bodyPr vert="horz" lIns="91440" tIns="45720" rIns="91440" bIns="45720" rtlCol="0" anchor="ctr"/>
          <a:lstStyle>
            <a:lvl1pPr algn="r">
              <a:defRPr sz="675">
                <a:solidFill>
                  <a:schemeClr val="tx1">
                    <a:tint val="75000"/>
                  </a:schemeClr>
                </a:solidFill>
                <a:latin typeface="Arial"/>
                <a:cs typeface="Arial"/>
              </a:defRPr>
            </a:lvl1pPr>
          </a:lstStyle>
          <a:p>
            <a:fld id="{022636EB-ADE8-A646-A11D-FED0A955D1AA}" type="slidenum">
              <a:rPr lang="en-US" smtClean="0"/>
              <a:pPr/>
              <a:t>‹#›</a:t>
            </a:fld>
            <a:endParaRPr lang="en-US" dirty="0"/>
          </a:p>
        </p:txBody>
      </p:sp>
    </p:spTree>
    <p:extLst>
      <p:ext uri="{BB962C8B-B14F-4D97-AF65-F5344CB8AC3E}">
        <p14:creationId xmlns:p14="http://schemas.microsoft.com/office/powerpoint/2010/main" val="39831907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15_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553642" y="452443"/>
            <a:ext cx="8036720" cy="743347"/>
          </a:xfrm>
          <a:prstGeom prst="rect">
            <a:avLst/>
          </a:prstGeom>
        </p:spPr>
        <p:txBody>
          <a:bodyPr vert="horz" lIns="91440" tIns="45720" rIns="91440" bIns="45720" rtlCol="0" anchor="ctr">
            <a:normAutofit/>
          </a:bodyPr>
          <a:lstStyle/>
          <a:p>
            <a:r>
              <a:rPr lang="en-US"/>
              <a:t>Click to edit Master title style</a:t>
            </a:r>
          </a:p>
        </p:txBody>
      </p:sp>
      <p:sp>
        <p:nvSpPr>
          <p:cNvPr id="8" name="Text Placeholder 2"/>
          <p:cNvSpPr>
            <a:spLocks noGrp="1"/>
          </p:cNvSpPr>
          <p:nvPr>
            <p:ph idx="1"/>
          </p:nvPr>
        </p:nvSpPr>
        <p:spPr>
          <a:xfrm>
            <a:off x="553642" y="1524001"/>
            <a:ext cx="8036720" cy="41064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9" name="Date Placeholder 3"/>
          <p:cNvSpPr>
            <a:spLocks noGrp="1"/>
          </p:cNvSpPr>
          <p:nvPr>
            <p:ph type="dt" sz="half" idx="2"/>
          </p:nvPr>
        </p:nvSpPr>
        <p:spPr>
          <a:xfrm>
            <a:off x="3182568" y="6081196"/>
            <a:ext cx="2133600" cy="365125"/>
          </a:xfrm>
          <a:prstGeom prst="rect">
            <a:avLst/>
          </a:prstGeom>
        </p:spPr>
        <p:txBody>
          <a:bodyPr vert="horz" lIns="91440" tIns="45720" rIns="91440" bIns="45720" rtlCol="0" anchor="ctr"/>
          <a:lstStyle>
            <a:lvl1pPr algn="ctr">
              <a:defRPr sz="675">
                <a:solidFill>
                  <a:schemeClr val="tx1">
                    <a:tint val="75000"/>
                  </a:schemeClr>
                </a:solidFill>
                <a:latin typeface="Arial"/>
                <a:cs typeface="Arial"/>
              </a:defRPr>
            </a:lvl1pPr>
          </a:lstStyle>
          <a:p>
            <a:endParaRPr lang="en-US" dirty="0"/>
          </a:p>
        </p:txBody>
      </p:sp>
      <p:sp>
        <p:nvSpPr>
          <p:cNvPr id="10" name="Footer Placeholder 4"/>
          <p:cNvSpPr>
            <a:spLocks noGrp="1"/>
          </p:cNvSpPr>
          <p:nvPr>
            <p:ph type="ftr" sz="quarter" idx="3"/>
          </p:nvPr>
        </p:nvSpPr>
        <p:spPr>
          <a:xfrm>
            <a:off x="5694760" y="6081196"/>
            <a:ext cx="2895600" cy="365125"/>
          </a:xfrm>
          <a:prstGeom prst="rect">
            <a:avLst/>
          </a:prstGeom>
        </p:spPr>
        <p:txBody>
          <a:bodyPr vert="horz" lIns="91440" tIns="45720" rIns="91440" bIns="45720" rtlCol="0" anchor="ctr"/>
          <a:lstStyle>
            <a:lvl1pPr algn="r">
              <a:defRPr sz="675">
                <a:solidFill>
                  <a:schemeClr val="tx1">
                    <a:tint val="75000"/>
                  </a:schemeClr>
                </a:solidFill>
                <a:latin typeface="Arial"/>
                <a:cs typeface="Arial"/>
              </a:defRPr>
            </a:lvl1pPr>
          </a:lstStyle>
          <a:p>
            <a:fld id="{022636EB-ADE8-A646-A11D-FED0A955D1AA}" type="slidenum">
              <a:rPr lang="en-US" smtClean="0"/>
              <a:pPr/>
              <a:t>‹#›</a:t>
            </a:fld>
            <a:endParaRPr lang="en-US" dirty="0"/>
          </a:p>
        </p:txBody>
      </p:sp>
    </p:spTree>
    <p:extLst>
      <p:ext uri="{BB962C8B-B14F-4D97-AF65-F5344CB8AC3E}">
        <p14:creationId xmlns:p14="http://schemas.microsoft.com/office/powerpoint/2010/main" val="32734905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16_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553642" y="452443"/>
            <a:ext cx="8036720" cy="743347"/>
          </a:xfrm>
          <a:prstGeom prst="rect">
            <a:avLst/>
          </a:prstGeom>
        </p:spPr>
        <p:txBody>
          <a:bodyPr vert="horz" lIns="91440" tIns="45720" rIns="91440" bIns="45720" rtlCol="0" anchor="ctr">
            <a:normAutofit/>
          </a:bodyPr>
          <a:lstStyle/>
          <a:p>
            <a:r>
              <a:rPr lang="en-US"/>
              <a:t>Click to edit Master title style</a:t>
            </a:r>
          </a:p>
        </p:txBody>
      </p:sp>
      <p:sp>
        <p:nvSpPr>
          <p:cNvPr id="8" name="Text Placeholder 2"/>
          <p:cNvSpPr>
            <a:spLocks noGrp="1"/>
          </p:cNvSpPr>
          <p:nvPr>
            <p:ph idx="1"/>
          </p:nvPr>
        </p:nvSpPr>
        <p:spPr>
          <a:xfrm>
            <a:off x="553642" y="1524001"/>
            <a:ext cx="8036720" cy="41064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9" name="Date Placeholder 3"/>
          <p:cNvSpPr>
            <a:spLocks noGrp="1"/>
          </p:cNvSpPr>
          <p:nvPr>
            <p:ph type="dt" sz="half" idx="2"/>
          </p:nvPr>
        </p:nvSpPr>
        <p:spPr>
          <a:xfrm>
            <a:off x="3182568" y="6081196"/>
            <a:ext cx="2133600" cy="365125"/>
          </a:xfrm>
          <a:prstGeom prst="rect">
            <a:avLst/>
          </a:prstGeom>
        </p:spPr>
        <p:txBody>
          <a:bodyPr vert="horz" lIns="91440" tIns="45720" rIns="91440" bIns="45720" rtlCol="0" anchor="ctr"/>
          <a:lstStyle>
            <a:lvl1pPr algn="ctr">
              <a:defRPr sz="675">
                <a:solidFill>
                  <a:schemeClr val="tx1">
                    <a:tint val="75000"/>
                  </a:schemeClr>
                </a:solidFill>
                <a:latin typeface="Arial"/>
                <a:cs typeface="Arial"/>
              </a:defRPr>
            </a:lvl1pPr>
          </a:lstStyle>
          <a:p>
            <a:endParaRPr lang="en-US" dirty="0"/>
          </a:p>
        </p:txBody>
      </p:sp>
      <p:sp>
        <p:nvSpPr>
          <p:cNvPr id="10" name="Footer Placeholder 4"/>
          <p:cNvSpPr>
            <a:spLocks noGrp="1"/>
          </p:cNvSpPr>
          <p:nvPr>
            <p:ph type="ftr" sz="quarter" idx="3"/>
          </p:nvPr>
        </p:nvSpPr>
        <p:spPr>
          <a:xfrm>
            <a:off x="5694760" y="6081196"/>
            <a:ext cx="2895600" cy="365125"/>
          </a:xfrm>
          <a:prstGeom prst="rect">
            <a:avLst/>
          </a:prstGeom>
        </p:spPr>
        <p:txBody>
          <a:bodyPr vert="horz" lIns="91440" tIns="45720" rIns="91440" bIns="45720" rtlCol="0" anchor="ctr"/>
          <a:lstStyle>
            <a:lvl1pPr algn="r">
              <a:defRPr sz="675">
                <a:solidFill>
                  <a:schemeClr val="tx1">
                    <a:tint val="75000"/>
                  </a:schemeClr>
                </a:solidFill>
                <a:latin typeface="Arial"/>
                <a:cs typeface="Arial"/>
              </a:defRPr>
            </a:lvl1pPr>
          </a:lstStyle>
          <a:p>
            <a:fld id="{022636EB-ADE8-A646-A11D-FED0A955D1AA}" type="slidenum">
              <a:rPr lang="en-US" smtClean="0"/>
              <a:pPr/>
              <a:t>‹#›</a:t>
            </a:fld>
            <a:endParaRPr lang="en-US" dirty="0"/>
          </a:p>
        </p:txBody>
      </p:sp>
    </p:spTree>
    <p:extLst>
      <p:ext uri="{BB962C8B-B14F-4D97-AF65-F5344CB8AC3E}">
        <p14:creationId xmlns:p14="http://schemas.microsoft.com/office/powerpoint/2010/main" val="24948900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17_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553642" y="452443"/>
            <a:ext cx="8036720" cy="743347"/>
          </a:xfrm>
          <a:prstGeom prst="rect">
            <a:avLst/>
          </a:prstGeom>
        </p:spPr>
        <p:txBody>
          <a:bodyPr vert="horz" lIns="91440" tIns="45720" rIns="91440" bIns="45720" rtlCol="0" anchor="ctr">
            <a:normAutofit/>
          </a:bodyPr>
          <a:lstStyle/>
          <a:p>
            <a:r>
              <a:rPr lang="en-US"/>
              <a:t>Click to edit Master title style</a:t>
            </a:r>
          </a:p>
        </p:txBody>
      </p:sp>
      <p:sp>
        <p:nvSpPr>
          <p:cNvPr id="8" name="Text Placeholder 2"/>
          <p:cNvSpPr>
            <a:spLocks noGrp="1"/>
          </p:cNvSpPr>
          <p:nvPr>
            <p:ph idx="1"/>
          </p:nvPr>
        </p:nvSpPr>
        <p:spPr>
          <a:xfrm>
            <a:off x="553642" y="1524001"/>
            <a:ext cx="8036720" cy="41064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9" name="Date Placeholder 3"/>
          <p:cNvSpPr>
            <a:spLocks noGrp="1"/>
          </p:cNvSpPr>
          <p:nvPr>
            <p:ph type="dt" sz="half" idx="2"/>
          </p:nvPr>
        </p:nvSpPr>
        <p:spPr>
          <a:xfrm>
            <a:off x="3182568" y="6081196"/>
            <a:ext cx="2133600" cy="365125"/>
          </a:xfrm>
          <a:prstGeom prst="rect">
            <a:avLst/>
          </a:prstGeom>
        </p:spPr>
        <p:txBody>
          <a:bodyPr vert="horz" lIns="91440" tIns="45720" rIns="91440" bIns="45720" rtlCol="0" anchor="ctr"/>
          <a:lstStyle>
            <a:lvl1pPr algn="ctr">
              <a:defRPr sz="675">
                <a:solidFill>
                  <a:schemeClr val="tx1">
                    <a:tint val="75000"/>
                  </a:schemeClr>
                </a:solidFill>
                <a:latin typeface="Arial"/>
                <a:cs typeface="Arial"/>
              </a:defRPr>
            </a:lvl1pPr>
          </a:lstStyle>
          <a:p>
            <a:endParaRPr lang="en-US" dirty="0"/>
          </a:p>
        </p:txBody>
      </p:sp>
      <p:sp>
        <p:nvSpPr>
          <p:cNvPr id="10" name="Footer Placeholder 4"/>
          <p:cNvSpPr>
            <a:spLocks noGrp="1"/>
          </p:cNvSpPr>
          <p:nvPr>
            <p:ph type="ftr" sz="quarter" idx="3"/>
          </p:nvPr>
        </p:nvSpPr>
        <p:spPr>
          <a:xfrm>
            <a:off x="5694760" y="6081196"/>
            <a:ext cx="2895600" cy="365125"/>
          </a:xfrm>
          <a:prstGeom prst="rect">
            <a:avLst/>
          </a:prstGeom>
        </p:spPr>
        <p:txBody>
          <a:bodyPr vert="horz" lIns="91440" tIns="45720" rIns="91440" bIns="45720" rtlCol="0" anchor="ctr"/>
          <a:lstStyle>
            <a:lvl1pPr algn="r">
              <a:defRPr sz="675">
                <a:solidFill>
                  <a:schemeClr val="tx1">
                    <a:tint val="75000"/>
                  </a:schemeClr>
                </a:solidFill>
                <a:latin typeface="Arial"/>
                <a:cs typeface="Arial"/>
              </a:defRPr>
            </a:lvl1pPr>
          </a:lstStyle>
          <a:p>
            <a:fld id="{022636EB-ADE8-A646-A11D-FED0A955D1AA}" type="slidenum">
              <a:rPr lang="en-US" smtClean="0"/>
              <a:pPr/>
              <a:t>‹#›</a:t>
            </a:fld>
            <a:endParaRPr lang="en-US" dirty="0"/>
          </a:p>
        </p:txBody>
      </p:sp>
    </p:spTree>
    <p:extLst>
      <p:ext uri="{BB962C8B-B14F-4D97-AF65-F5344CB8AC3E}">
        <p14:creationId xmlns:p14="http://schemas.microsoft.com/office/powerpoint/2010/main" val="31189264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18_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553642" y="452443"/>
            <a:ext cx="8036720" cy="743347"/>
          </a:xfrm>
          <a:prstGeom prst="rect">
            <a:avLst/>
          </a:prstGeom>
        </p:spPr>
        <p:txBody>
          <a:bodyPr vert="horz" lIns="91440" tIns="45720" rIns="91440" bIns="45720" rtlCol="0" anchor="ctr">
            <a:normAutofit/>
          </a:bodyPr>
          <a:lstStyle/>
          <a:p>
            <a:r>
              <a:rPr lang="en-US"/>
              <a:t>Click to edit Master title style</a:t>
            </a:r>
          </a:p>
        </p:txBody>
      </p:sp>
      <p:sp>
        <p:nvSpPr>
          <p:cNvPr id="8" name="Text Placeholder 2"/>
          <p:cNvSpPr>
            <a:spLocks noGrp="1"/>
          </p:cNvSpPr>
          <p:nvPr>
            <p:ph idx="1"/>
          </p:nvPr>
        </p:nvSpPr>
        <p:spPr>
          <a:xfrm>
            <a:off x="553642" y="1524001"/>
            <a:ext cx="8036720" cy="41064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9" name="Date Placeholder 3"/>
          <p:cNvSpPr>
            <a:spLocks noGrp="1"/>
          </p:cNvSpPr>
          <p:nvPr>
            <p:ph type="dt" sz="half" idx="2"/>
          </p:nvPr>
        </p:nvSpPr>
        <p:spPr>
          <a:xfrm>
            <a:off x="3182568" y="6081196"/>
            <a:ext cx="2133600" cy="365125"/>
          </a:xfrm>
          <a:prstGeom prst="rect">
            <a:avLst/>
          </a:prstGeom>
        </p:spPr>
        <p:txBody>
          <a:bodyPr vert="horz" lIns="91440" tIns="45720" rIns="91440" bIns="45720" rtlCol="0" anchor="ctr"/>
          <a:lstStyle>
            <a:lvl1pPr algn="ctr">
              <a:defRPr sz="675">
                <a:solidFill>
                  <a:schemeClr val="tx1">
                    <a:tint val="75000"/>
                  </a:schemeClr>
                </a:solidFill>
                <a:latin typeface="Arial"/>
                <a:cs typeface="Arial"/>
              </a:defRPr>
            </a:lvl1pPr>
          </a:lstStyle>
          <a:p>
            <a:endParaRPr lang="en-US" dirty="0"/>
          </a:p>
        </p:txBody>
      </p:sp>
      <p:sp>
        <p:nvSpPr>
          <p:cNvPr id="10" name="Footer Placeholder 4"/>
          <p:cNvSpPr>
            <a:spLocks noGrp="1"/>
          </p:cNvSpPr>
          <p:nvPr>
            <p:ph type="ftr" sz="quarter" idx="3"/>
          </p:nvPr>
        </p:nvSpPr>
        <p:spPr>
          <a:xfrm>
            <a:off x="5694760" y="6081196"/>
            <a:ext cx="2895600" cy="365125"/>
          </a:xfrm>
          <a:prstGeom prst="rect">
            <a:avLst/>
          </a:prstGeom>
        </p:spPr>
        <p:txBody>
          <a:bodyPr vert="horz" lIns="91440" tIns="45720" rIns="91440" bIns="45720" rtlCol="0" anchor="ctr"/>
          <a:lstStyle>
            <a:lvl1pPr algn="r">
              <a:defRPr sz="675">
                <a:solidFill>
                  <a:schemeClr val="tx1">
                    <a:tint val="75000"/>
                  </a:schemeClr>
                </a:solidFill>
                <a:latin typeface="Arial"/>
                <a:cs typeface="Arial"/>
              </a:defRPr>
            </a:lvl1pPr>
          </a:lstStyle>
          <a:p>
            <a:fld id="{022636EB-ADE8-A646-A11D-FED0A955D1AA}" type="slidenum">
              <a:rPr lang="en-US" smtClean="0"/>
              <a:pPr/>
              <a:t>‹#›</a:t>
            </a:fld>
            <a:endParaRPr lang="en-US" dirty="0"/>
          </a:p>
        </p:txBody>
      </p:sp>
    </p:spTree>
    <p:extLst>
      <p:ext uri="{BB962C8B-B14F-4D97-AF65-F5344CB8AC3E}">
        <p14:creationId xmlns:p14="http://schemas.microsoft.com/office/powerpoint/2010/main" val="12827160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19_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553642" y="452443"/>
            <a:ext cx="8036720" cy="743347"/>
          </a:xfrm>
          <a:prstGeom prst="rect">
            <a:avLst/>
          </a:prstGeom>
        </p:spPr>
        <p:txBody>
          <a:bodyPr vert="horz" lIns="91440" tIns="45720" rIns="91440" bIns="45720" rtlCol="0" anchor="ctr">
            <a:normAutofit/>
          </a:bodyPr>
          <a:lstStyle/>
          <a:p>
            <a:r>
              <a:rPr lang="en-US"/>
              <a:t>Click to edit Master title style</a:t>
            </a:r>
          </a:p>
        </p:txBody>
      </p:sp>
      <p:sp>
        <p:nvSpPr>
          <p:cNvPr id="8" name="Text Placeholder 2"/>
          <p:cNvSpPr>
            <a:spLocks noGrp="1"/>
          </p:cNvSpPr>
          <p:nvPr>
            <p:ph idx="1"/>
          </p:nvPr>
        </p:nvSpPr>
        <p:spPr>
          <a:xfrm>
            <a:off x="553642" y="1524001"/>
            <a:ext cx="8036720" cy="41064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9" name="Date Placeholder 3"/>
          <p:cNvSpPr>
            <a:spLocks noGrp="1"/>
          </p:cNvSpPr>
          <p:nvPr>
            <p:ph type="dt" sz="half" idx="2"/>
          </p:nvPr>
        </p:nvSpPr>
        <p:spPr>
          <a:xfrm>
            <a:off x="3182568" y="6081196"/>
            <a:ext cx="2133600" cy="365125"/>
          </a:xfrm>
          <a:prstGeom prst="rect">
            <a:avLst/>
          </a:prstGeom>
        </p:spPr>
        <p:txBody>
          <a:bodyPr vert="horz" lIns="91440" tIns="45720" rIns="91440" bIns="45720" rtlCol="0" anchor="ctr"/>
          <a:lstStyle>
            <a:lvl1pPr algn="ctr">
              <a:defRPr sz="675">
                <a:solidFill>
                  <a:schemeClr val="tx1">
                    <a:tint val="75000"/>
                  </a:schemeClr>
                </a:solidFill>
                <a:latin typeface="Arial"/>
                <a:cs typeface="Arial"/>
              </a:defRPr>
            </a:lvl1pPr>
          </a:lstStyle>
          <a:p>
            <a:endParaRPr lang="en-US" dirty="0"/>
          </a:p>
        </p:txBody>
      </p:sp>
      <p:sp>
        <p:nvSpPr>
          <p:cNvPr id="10" name="Footer Placeholder 4"/>
          <p:cNvSpPr>
            <a:spLocks noGrp="1"/>
          </p:cNvSpPr>
          <p:nvPr>
            <p:ph type="ftr" sz="quarter" idx="3"/>
          </p:nvPr>
        </p:nvSpPr>
        <p:spPr>
          <a:xfrm>
            <a:off x="5694760" y="6081196"/>
            <a:ext cx="2895600" cy="365125"/>
          </a:xfrm>
          <a:prstGeom prst="rect">
            <a:avLst/>
          </a:prstGeom>
        </p:spPr>
        <p:txBody>
          <a:bodyPr vert="horz" lIns="91440" tIns="45720" rIns="91440" bIns="45720" rtlCol="0" anchor="ctr"/>
          <a:lstStyle>
            <a:lvl1pPr algn="r">
              <a:defRPr sz="675">
                <a:solidFill>
                  <a:schemeClr val="tx1">
                    <a:tint val="75000"/>
                  </a:schemeClr>
                </a:solidFill>
                <a:latin typeface="Arial"/>
                <a:cs typeface="Arial"/>
              </a:defRPr>
            </a:lvl1pPr>
          </a:lstStyle>
          <a:p>
            <a:fld id="{022636EB-ADE8-A646-A11D-FED0A955D1AA}" type="slidenum">
              <a:rPr lang="en-US" smtClean="0"/>
              <a:pPr/>
              <a:t>‹#›</a:t>
            </a:fld>
            <a:endParaRPr lang="en-US" dirty="0"/>
          </a:p>
        </p:txBody>
      </p:sp>
    </p:spTree>
    <p:extLst>
      <p:ext uri="{BB962C8B-B14F-4D97-AF65-F5344CB8AC3E}">
        <p14:creationId xmlns:p14="http://schemas.microsoft.com/office/powerpoint/2010/main" val="8947433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20_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553642" y="452443"/>
            <a:ext cx="8036720" cy="743347"/>
          </a:xfrm>
          <a:prstGeom prst="rect">
            <a:avLst/>
          </a:prstGeom>
        </p:spPr>
        <p:txBody>
          <a:bodyPr vert="horz" lIns="91440" tIns="45720" rIns="91440" bIns="45720" rtlCol="0" anchor="ctr">
            <a:normAutofit/>
          </a:bodyPr>
          <a:lstStyle/>
          <a:p>
            <a:r>
              <a:rPr lang="en-US"/>
              <a:t>Click to edit Master title style</a:t>
            </a:r>
          </a:p>
        </p:txBody>
      </p:sp>
      <p:sp>
        <p:nvSpPr>
          <p:cNvPr id="8" name="Text Placeholder 2"/>
          <p:cNvSpPr>
            <a:spLocks noGrp="1"/>
          </p:cNvSpPr>
          <p:nvPr>
            <p:ph idx="1"/>
          </p:nvPr>
        </p:nvSpPr>
        <p:spPr>
          <a:xfrm>
            <a:off x="553642" y="1524001"/>
            <a:ext cx="8036720" cy="41064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9" name="Date Placeholder 3"/>
          <p:cNvSpPr>
            <a:spLocks noGrp="1"/>
          </p:cNvSpPr>
          <p:nvPr>
            <p:ph type="dt" sz="half" idx="2"/>
          </p:nvPr>
        </p:nvSpPr>
        <p:spPr>
          <a:xfrm>
            <a:off x="3182568" y="6081196"/>
            <a:ext cx="2133600" cy="365125"/>
          </a:xfrm>
          <a:prstGeom prst="rect">
            <a:avLst/>
          </a:prstGeom>
        </p:spPr>
        <p:txBody>
          <a:bodyPr vert="horz" lIns="91440" tIns="45720" rIns="91440" bIns="45720" rtlCol="0" anchor="ctr"/>
          <a:lstStyle>
            <a:lvl1pPr algn="ctr">
              <a:defRPr sz="675">
                <a:solidFill>
                  <a:schemeClr val="tx1">
                    <a:tint val="75000"/>
                  </a:schemeClr>
                </a:solidFill>
                <a:latin typeface="Arial"/>
                <a:cs typeface="Arial"/>
              </a:defRPr>
            </a:lvl1pPr>
          </a:lstStyle>
          <a:p>
            <a:endParaRPr lang="en-US" dirty="0"/>
          </a:p>
        </p:txBody>
      </p:sp>
      <p:sp>
        <p:nvSpPr>
          <p:cNvPr id="10" name="Footer Placeholder 4"/>
          <p:cNvSpPr>
            <a:spLocks noGrp="1"/>
          </p:cNvSpPr>
          <p:nvPr>
            <p:ph type="ftr" sz="quarter" idx="3"/>
          </p:nvPr>
        </p:nvSpPr>
        <p:spPr>
          <a:xfrm>
            <a:off x="5694760" y="6081196"/>
            <a:ext cx="2895600" cy="365125"/>
          </a:xfrm>
          <a:prstGeom prst="rect">
            <a:avLst/>
          </a:prstGeom>
        </p:spPr>
        <p:txBody>
          <a:bodyPr vert="horz" lIns="91440" tIns="45720" rIns="91440" bIns="45720" rtlCol="0" anchor="ctr"/>
          <a:lstStyle>
            <a:lvl1pPr algn="r">
              <a:defRPr sz="675">
                <a:solidFill>
                  <a:schemeClr val="tx1">
                    <a:tint val="75000"/>
                  </a:schemeClr>
                </a:solidFill>
                <a:latin typeface="Arial"/>
                <a:cs typeface="Arial"/>
              </a:defRPr>
            </a:lvl1pPr>
          </a:lstStyle>
          <a:p>
            <a:fld id="{022636EB-ADE8-A646-A11D-FED0A955D1AA}" type="slidenum">
              <a:rPr lang="en-US" smtClean="0"/>
              <a:pPr/>
              <a:t>‹#›</a:t>
            </a:fld>
            <a:endParaRPr lang="en-US" dirty="0"/>
          </a:p>
        </p:txBody>
      </p:sp>
    </p:spTree>
    <p:extLst>
      <p:ext uri="{BB962C8B-B14F-4D97-AF65-F5344CB8AC3E}">
        <p14:creationId xmlns:p14="http://schemas.microsoft.com/office/powerpoint/2010/main" val="7245183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21_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553642" y="452443"/>
            <a:ext cx="8036720" cy="743347"/>
          </a:xfrm>
          <a:prstGeom prst="rect">
            <a:avLst/>
          </a:prstGeom>
        </p:spPr>
        <p:txBody>
          <a:bodyPr vert="horz" lIns="91440" tIns="45720" rIns="91440" bIns="45720" rtlCol="0" anchor="ctr">
            <a:normAutofit/>
          </a:bodyPr>
          <a:lstStyle/>
          <a:p>
            <a:r>
              <a:rPr lang="en-US"/>
              <a:t>Click to edit Master title style</a:t>
            </a:r>
          </a:p>
        </p:txBody>
      </p:sp>
      <p:sp>
        <p:nvSpPr>
          <p:cNvPr id="8" name="Text Placeholder 2"/>
          <p:cNvSpPr>
            <a:spLocks noGrp="1"/>
          </p:cNvSpPr>
          <p:nvPr>
            <p:ph idx="1"/>
          </p:nvPr>
        </p:nvSpPr>
        <p:spPr>
          <a:xfrm>
            <a:off x="553642" y="1524001"/>
            <a:ext cx="8036720" cy="41064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9" name="Date Placeholder 3"/>
          <p:cNvSpPr>
            <a:spLocks noGrp="1"/>
          </p:cNvSpPr>
          <p:nvPr>
            <p:ph type="dt" sz="half" idx="2"/>
          </p:nvPr>
        </p:nvSpPr>
        <p:spPr>
          <a:xfrm>
            <a:off x="3182568" y="6081196"/>
            <a:ext cx="2133600" cy="365125"/>
          </a:xfrm>
          <a:prstGeom prst="rect">
            <a:avLst/>
          </a:prstGeom>
        </p:spPr>
        <p:txBody>
          <a:bodyPr vert="horz" lIns="91440" tIns="45720" rIns="91440" bIns="45720" rtlCol="0" anchor="ctr"/>
          <a:lstStyle>
            <a:lvl1pPr algn="ctr">
              <a:defRPr sz="675">
                <a:solidFill>
                  <a:schemeClr val="tx1">
                    <a:tint val="75000"/>
                  </a:schemeClr>
                </a:solidFill>
                <a:latin typeface="Arial"/>
                <a:cs typeface="Arial"/>
              </a:defRPr>
            </a:lvl1pPr>
          </a:lstStyle>
          <a:p>
            <a:endParaRPr lang="en-US" dirty="0"/>
          </a:p>
        </p:txBody>
      </p:sp>
      <p:sp>
        <p:nvSpPr>
          <p:cNvPr id="10" name="Footer Placeholder 4"/>
          <p:cNvSpPr>
            <a:spLocks noGrp="1"/>
          </p:cNvSpPr>
          <p:nvPr>
            <p:ph type="ftr" sz="quarter" idx="3"/>
          </p:nvPr>
        </p:nvSpPr>
        <p:spPr>
          <a:xfrm>
            <a:off x="5694760" y="6081196"/>
            <a:ext cx="2895600" cy="365125"/>
          </a:xfrm>
          <a:prstGeom prst="rect">
            <a:avLst/>
          </a:prstGeom>
        </p:spPr>
        <p:txBody>
          <a:bodyPr vert="horz" lIns="91440" tIns="45720" rIns="91440" bIns="45720" rtlCol="0" anchor="ctr"/>
          <a:lstStyle>
            <a:lvl1pPr algn="r">
              <a:defRPr sz="675">
                <a:solidFill>
                  <a:schemeClr val="tx1">
                    <a:tint val="75000"/>
                  </a:schemeClr>
                </a:solidFill>
                <a:latin typeface="Arial"/>
                <a:cs typeface="Arial"/>
              </a:defRPr>
            </a:lvl1pPr>
          </a:lstStyle>
          <a:p>
            <a:fld id="{022636EB-ADE8-A646-A11D-FED0A955D1AA}" type="slidenum">
              <a:rPr lang="en-US" smtClean="0"/>
              <a:pPr/>
              <a:t>‹#›</a:t>
            </a:fld>
            <a:endParaRPr lang="en-US" dirty="0"/>
          </a:p>
        </p:txBody>
      </p:sp>
    </p:spTree>
    <p:extLst>
      <p:ext uri="{BB962C8B-B14F-4D97-AF65-F5344CB8AC3E}">
        <p14:creationId xmlns:p14="http://schemas.microsoft.com/office/powerpoint/2010/main" val="10521145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22_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553642" y="452443"/>
            <a:ext cx="8036720" cy="743347"/>
          </a:xfrm>
          <a:prstGeom prst="rect">
            <a:avLst/>
          </a:prstGeom>
        </p:spPr>
        <p:txBody>
          <a:bodyPr vert="horz" lIns="91440" tIns="45720" rIns="91440" bIns="45720" rtlCol="0" anchor="ctr">
            <a:normAutofit/>
          </a:bodyPr>
          <a:lstStyle/>
          <a:p>
            <a:r>
              <a:rPr lang="en-US"/>
              <a:t>Click to edit Master title style</a:t>
            </a:r>
          </a:p>
        </p:txBody>
      </p:sp>
      <p:sp>
        <p:nvSpPr>
          <p:cNvPr id="8" name="Text Placeholder 2"/>
          <p:cNvSpPr>
            <a:spLocks noGrp="1"/>
          </p:cNvSpPr>
          <p:nvPr>
            <p:ph idx="1"/>
          </p:nvPr>
        </p:nvSpPr>
        <p:spPr>
          <a:xfrm>
            <a:off x="553642" y="1524001"/>
            <a:ext cx="8036720" cy="41064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9" name="Date Placeholder 3"/>
          <p:cNvSpPr>
            <a:spLocks noGrp="1"/>
          </p:cNvSpPr>
          <p:nvPr>
            <p:ph type="dt" sz="half" idx="2"/>
          </p:nvPr>
        </p:nvSpPr>
        <p:spPr>
          <a:xfrm>
            <a:off x="3182568" y="6081196"/>
            <a:ext cx="2133600" cy="365125"/>
          </a:xfrm>
          <a:prstGeom prst="rect">
            <a:avLst/>
          </a:prstGeom>
        </p:spPr>
        <p:txBody>
          <a:bodyPr vert="horz" lIns="91440" tIns="45720" rIns="91440" bIns="45720" rtlCol="0" anchor="ctr"/>
          <a:lstStyle>
            <a:lvl1pPr algn="ctr">
              <a:defRPr sz="675">
                <a:solidFill>
                  <a:schemeClr val="tx1">
                    <a:tint val="75000"/>
                  </a:schemeClr>
                </a:solidFill>
                <a:latin typeface="Arial"/>
                <a:cs typeface="Arial"/>
              </a:defRPr>
            </a:lvl1pPr>
          </a:lstStyle>
          <a:p>
            <a:endParaRPr lang="en-US" dirty="0"/>
          </a:p>
        </p:txBody>
      </p:sp>
      <p:sp>
        <p:nvSpPr>
          <p:cNvPr id="10" name="Footer Placeholder 4"/>
          <p:cNvSpPr>
            <a:spLocks noGrp="1"/>
          </p:cNvSpPr>
          <p:nvPr>
            <p:ph type="ftr" sz="quarter" idx="3"/>
          </p:nvPr>
        </p:nvSpPr>
        <p:spPr>
          <a:xfrm>
            <a:off x="5694760" y="6081196"/>
            <a:ext cx="2895600" cy="365125"/>
          </a:xfrm>
          <a:prstGeom prst="rect">
            <a:avLst/>
          </a:prstGeom>
        </p:spPr>
        <p:txBody>
          <a:bodyPr vert="horz" lIns="91440" tIns="45720" rIns="91440" bIns="45720" rtlCol="0" anchor="ctr"/>
          <a:lstStyle>
            <a:lvl1pPr algn="r">
              <a:defRPr sz="675">
                <a:solidFill>
                  <a:schemeClr val="tx1">
                    <a:tint val="75000"/>
                  </a:schemeClr>
                </a:solidFill>
                <a:latin typeface="Arial"/>
                <a:cs typeface="Arial"/>
              </a:defRPr>
            </a:lvl1pPr>
          </a:lstStyle>
          <a:p>
            <a:fld id="{022636EB-ADE8-A646-A11D-FED0A955D1AA}" type="slidenum">
              <a:rPr lang="en-US" smtClean="0"/>
              <a:pPr/>
              <a:t>‹#›</a:t>
            </a:fld>
            <a:endParaRPr lang="en-US" dirty="0"/>
          </a:p>
        </p:txBody>
      </p:sp>
    </p:spTree>
    <p:extLst>
      <p:ext uri="{BB962C8B-B14F-4D97-AF65-F5344CB8AC3E}">
        <p14:creationId xmlns:p14="http://schemas.microsoft.com/office/powerpoint/2010/main" val="18806669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44517" y="1549406"/>
            <a:ext cx="3951287" cy="4199647"/>
          </a:xfrm>
          <a:prstGeom prst="rect">
            <a:avLst/>
          </a:prstGeom>
        </p:spPr>
        <p:txBody>
          <a:bodyPr/>
          <a:lstStyle>
            <a:lvl1pPr>
              <a:defRPr sz="1125"/>
            </a:lvl1pPr>
            <a:lvl2pPr>
              <a:spcBef>
                <a:spcPts val="563"/>
              </a:spcBef>
              <a:defRPr sz="1013"/>
            </a:lvl2pPr>
            <a:lvl3pPr>
              <a:spcBef>
                <a:spcPts val="563"/>
              </a:spcBef>
              <a:defRPr sz="900"/>
            </a:lvl3pPr>
            <a:lvl4pPr>
              <a:defRPr sz="1013"/>
            </a:lvl4pPr>
            <a:lvl5pPr>
              <a:defRPr sz="1013"/>
            </a:lvl5pPr>
            <a:lvl6pPr>
              <a:defRPr sz="1013"/>
            </a:lvl6pPr>
            <a:lvl7pPr>
              <a:defRPr sz="1013"/>
            </a:lvl7pPr>
            <a:lvl8pPr>
              <a:defRPr sz="1013"/>
            </a:lvl8pPr>
            <a:lvl9pPr>
              <a:defRPr sz="1013"/>
            </a:lvl9pPr>
          </a:lstStyle>
          <a:p>
            <a:pPr lvl="0"/>
            <a:r>
              <a:rPr lang="en-US"/>
              <a:t>Click to add text</a:t>
            </a:r>
          </a:p>
          <a:p>
            <a:pPr lvl="1"/>
            <a:r>
              <a:rPr lang="en-US"/>
              <a:t>Second level</a:t>
            </a:r>
          </a:p>
          <a:p>
            <a:pPr lvl="2"/>
            <a:r>
              <a:rPr lang="en-US"/>
              <a:t>Third level</a:t>
            </a:r>
          </a:p>
        </p:txBody>
      </p:sp>
      <p:sp>
        <p:nvSpPr>
          <p:cNvPr id="4" name="Content Placeholder 3"/>
          <p:cNvSpPr>
            <a:spLocks noGrp="1"/>
          </p:cNvSpPr>
          <p:nvPr>
            <p:ph sz="half" idx="2" hasCustomPrompt="1"/>
          </p:nvPr>
        </p:nvSpPr>
        <p:spPr>
          <a:xfrm>
            <a:off x="4735517" y="1549406"/>
            <a:ext cx="3951287" cy="4199647"/>
          </a:xfrm>
          <a:prstGeom prst="rect">
            <a:avLst/>
          </a:prstGeom>
        </p:spPr>
        <p:txBody>
          <a:bodyPr/>
          <a:lstStyle>
            <a:lvl1pPr>
              <a:defRPr sz="1125"/>
            </a:lvl1pPr>
            <a:lvl2pPr>
              <a:spcBef>
                <a:spcPts val="563"/>
              </a:spcBef>
              <a:defRPr sz="1013"/>
            </a:lvl2pPr>
            <a:lvl3pPr>
              <a:spcBef>
                <a:spcPts val="563"/>
              </a:spcBef>
              <a:defRPr sz="900"/>
            </a:lvl3pPr>
            <a:lvl4pPr>
              <a:defRPr sz="1013"/>
            </a:lvl4pPr>
            <a:lvl5pPr>
              <a:defRPr sz="1013"/>
            </a:lvl5pPr>
            <a:lvl6pPr>
              <a:defRPr sz="1013"/>
            </a:lvl6pPr>
            <a:lvl7pPr>
              <a:defRPr sz="1013"/>
            </a:lvl7pPr>
            <a:lvl8pPr>
              <a:defRPr sz="1013"/>
            </a:lvl8pPr>
            <a:lvl9pPr>
              <a:defRPr sz="1013"/>
            </a:lvl9pPr>
          </a:lstStyle>
          <a:p>
            <a:pPr lvl="0"/>
            <a:r>
              <a:rPr lang="en-US"/>
              <a:t>Click to add text</a:t>
            </a:r>
          </a:p>
          <a:p>
            <a:pPr lvl="1"/>
            <a:r>
              <a:rPr lang="en-US"/>
              <a:t>Second level</a:t>
            </a:r>
          </a:p>
          <a:p>
            <a:pPr lvl="2"/>
            <a:r>
              <a:rPr lang="en-US"/>
              <a:t>Third level</a:t>
            </a:r>
          </a:p>
        </p:txBody>
      </p:sp>
      <p:sp>
        <p:nvSpPr>
          <p:cNvPr id="8" name="Title Placeholder 1"/>
          <p:cNvSpPr>
            <a:spLocks noGrp="1"/>
          </p:cNvSpPr>
          <p:nvPr>
            <p:ph type="title"/>
          </p:nvPr>
        </p:nvSpPr>
        <p:spPr>
          <a:xfrm>
            <a:off x="553642" y="452443"/>
            <a:ext cx="8036720" cy="743347"/>
          </a:xfrm>
          <a:prstGeom prst="rect">
            <a:avLst/>
          </a:prstGeom>
        </p:spPr>
        <p:txBody>
          <a:bodyPr vert="horz" lIns="91440" tIns="45720" rIns="91440" bIns="45720" rtlCol="0" anchor="ctr">
            <a:normAutofit/>
          </a:bodyPr>
          <a:lstStyle/>
          <a:p>
            <a:r>
              <a:rPr lang="en-US"/>
              <a:t>Click to edit Master title style</a:t>
            </a:r>
          </a:p>
        </p:txBody>
      </p:sp>
      <p:sp>
        <p:nvSpPr>
          <p:cNvPr id="9" name="Date Placeholder 3"/>
          <p:cNvSpPr>
            <a:spLocks noGrp="1"/>
          </p:cNvSpPr>
          <p:nvPr>
            <p:ph type="dt" sz="half" idx="10"/>
          </p:nvPr>
        </p:nvSpPr>
        <p:spPr>
          <a:xfrm>
            <a:off x="3182568" y="6081196"/>
            <a:ext cx="2133600" cy="365125"/>
          </a:xfrm>
          <a:prstGeom prst="rect">
            <a:avLst/>
          </a:prstGeom>
        </p:spPr>
        <p:txBody>
          <a:bodyPr vert="horz" lIns="91440" tIns="45720" rIns="91440" bIns="45720" rtlCol="0" anchor="ctr"/>
          <a:lstStyle>
            <a:lvl1pPr algn="ctr">
              <a:defRPr sz="675">
                <a:solidFill>
                  <a:schemeClr val="tx1">
                    <a:tint val="75000"/>
                  </a:schemeClr>
                </a:solidFill>
                <a:latin typeface="Arial"/>
                <a:cs typeface="Arial"/>
              </a:defRPr>
            </a:lvl1pPr>
          </a:lstStyle>
          <a:p>
            <a:endParaRPr lang="en-US" dirty="0"/>
          </a:p>
        </p:txBody>
      </p:sp>
      <p:sp>
        <p:nvSpPr>
          <p:cNvPr id="10" name="Footer Placeholder 4"/>
          <p:cNvSpPr>
            <a:spLocks noGrp="1"/>
          </p:cNvSpPr>
          <p:nvPr>
            <p:ph type="ftr" sz="quarter" idx="3"/>
          </p:nvPr>
        </p:nvSpPr>
        <p:spPr>
          <a:xfrm>
            <a:off x="5694760" y="6081196"/>
            <a:ext cx="2895600" cy="365125"/>
          </a:xfrm>
          <a:prstGeom prst="rect">
            <a:avLst/>
          </a:prstGeom>
        </p:spPr>
        <p:txBody>
          <a:bodyPr vert="horz" lIns="91440" tIns="45720" rIns="91440" bIns="45720" rtlCol="0" anchor="ctr"/>
          <a:lstStyle>
            <a:lvl1pPr algn="r">
              <a:defRPr sz="675">
                <a:solidFill>
                  <a:schemeClr val="tx1">
                    <a:tint val="75000"/>
                  </a:schemeClr>
                </a:solidFill>
                <a:latin typeface="Arial"/>
                <a:cs typeface="Arial"/>
              </a:defRPr>
            </a:lvl1pPr>
          </a:lstStyle>
          <a:p>
            <a:fld id="{022636EB-ADE8-A646-A11D-FED0A955D1AA}" type="slidenum">
              <a:rPr lang="en-US" smtClean="0"/>
              <a:pPr/>
              <a:t>‹#›</a:t>
            </a:fld>
            <a:endParaRPr lang="en-US" dirty="0"/>
          </a:p>
        </p:txBody>
      </p:sp>
    </p:spTree>
    <p:extLst>
      <p:ext uri="{BB962C8B-B14F-4D97-AF65-F5344CB8AC3E}">
        <p14:creationId xmlns:p14="http://schemas.microsoft.com/office/powerpoint/2010/main" val="23054610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23_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553642" y="452443"/>
            <a:ext cx="8036720" cy="743347"/>
          </a:xfrm>
          <a:prstGeom prst="rect">
            <a:avLst/>
          </a:prstGeom>
        </p:spPr>
        <p:txBody>
          <a:bodyPr vert="horz" lIns="91440" tIns="45720" rIns="91440" bIns="45720" rtlCol="0" anchor="ctr">
            <a:normAutofit/>
          </a:bodyPr>
          <a:lstStyle/>
          <a:p>
            <a:r>
              <a:rPr lang="en-US"/>
              <a:t>Click to edit Master title style</a:t>
            </a:r>
          </a:p>
        </p:txBody>
      </p:sp>
      <p:sp>
        <p:nvSpPr>
          <p:cNvPr id="8" name="Text Placeholder 2"/>
          <p:cNvSpPr>
            <a:spLocks noGrp="1"/>
          </p:cNvSpPr>
          <p:nvPr>
            <p:ph idx="1"/>
          </p:nvPr>
        </p:nvSpPr>
        <p:spPr>
          <a:xfrm>
            <a:off x="553642" y="1524001"/>
            <a:ext cx="8036720" cy="41064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9" name="Date Placeholder 3"/>
          <p:cNvSpPr>
            <a:spLocks noGrp="1"/>
          </p:cNvSpPr>
          <p:nvPr>
            <p:ph type="dt" sz="half" idx="2"/>
          </p:nvPr>
        </p:nvSpPr>
        <p:spPr>
          <a:xfrm>
            <a:off x="3182568" y="6081196"/>
            <a:ext cx="2133600" cy="365125"/>
          </a:xfrm>
          <a:prstGeom prst="rect">
            <a:avLst/>
          </a:prstGeom>
        </p:spPr>
        <p:txBody>
          <a:bodyPr vert="horz" lIns="91440" tIns="45720" rIns="91440" bIns="45720" rtlCol="0" anchor="ctr"/>
          <a:lstStyle>
            <a:lvl1pPr algn="ctr">
              <a:defRPr sz="675">
                <a:solidFill>
                  <a:schemeClr val="tx1">
                    <a:tint val="75000"/>
                  </a:schemeClr>
                </a:solidFill>
                <a:latin typeface="Arial"/>
                <a:cs typeface="Arial"/>
              </a:defRPr>
            </a:lvl1pPr>
          </a:lstStyle>
          <a:p>
            <a:endParaRPr lang="en-US" dirty="0"/>
          </a:p>
        </p:txBody>
      </p:sp>
      <p:sp>
        <p:nvSpPr>
          <p:cNvPr id="10" name="Footer Placeholder 4"/>
          <p:cNvSpPr>
            <a:spLocks noGrp="1"/>
          </p:cNvSpPr>
          <p:nvPr>
            <p:ph type="ftr" sz="quarter" idx="3"/>
          </p:nvPr>
        </p:nvSpPr>
        <p:spPr>
          <a:xfrm>
            <a:off x="5694760" y="6081196"/>
            <a:ext cx="2895600" cy="365125"/>
          </a:xfrm>
          <a:prstGeom prst="rect">
            <a:avLst/>
          </a:prstGeom>
        </p:spPr>
        <p:txBody>
          <a:bodyPr vert="horz" lIns="91440" tIns="45720" rIns="91440" bIns="45720" rtlCol="0" anchor="ctr"/>
          <a:lstStyle>
            <a:lvl1pPr algn="r">
              <a:defRPr sz="675">
                <a:solidFill>
                  <a:schemeClr val="tx1">
                    <a:tint val="75000"/>
                  </a:schemeClr>
                </a:solidFill>
                <a:latin typeface="Arial"/>
                <a:cs typeface="Arial"/>
              </a:defRPr>
            </a:lvl1pPr>
          </a:lstStyle>
          <a:p>
            <a:fld id="{022636EB-ADE8-A646-A11D-FED0A955D1AA}" type="slidenum">
              <a:rPr lang="en-US" smtClean="0"/>
              <a:pPr/>
              <a:t>‹#›</a:t>
            </a:fld>
            <a:endParaRPr lang="en-US" dirty="0"/>
          </a:p>
        </p:txBody>
      </p:sp>
    </p:spTree>
    <p:extLst>
      <p:ext uri="{BB962C8B-B14F-4D97-AF65-F5344CB8AC3E}">
        <p14:creationId xmlns:p14="http://schemas.microsoft.com/office/powerpoint/2010/main" val="2289112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dt" idx="10"/>
          </p:nvPr>
        </p:nvSpPr>
        <p:spPr>
          <a:xfrm>
            <a:off x="3182568" y="6081189"/>
            <a:ext cx="2133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88898A"/>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2pPr>
            <a:lvl3pPr marR="0" lvl="2"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3pPr>
            <a:lvl4pPr marR="0" lvl="3"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4pPr>
            <a:lvl5pPr marR="0" lvl="4"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5pPr>
            <a:lvl6pPr marR="0" lvl="5"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6pPr>
            <a:lvl7pPr marR="0" lvl="6"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7pPr>
            <a:lvl8pPr marR="0" lvl="7"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8pPr>
            <a:lvl9pPr marR="0" lvl="8"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9pPr>
          </a:lstStyle>
          <a:p>
            <a:endParaRPr dirty="0"/>
          </a:p>
        </p:txBody>
      </p:sp>
      <p:sp>
        <p:nvSpPr>
          <p:cNvPr id="11" name="Google Shape;11;p1"/>
          <p:cNvSpPr txBox="1">
            <a:spLocks noGrp="1"/>
          </p:cNvSpPr>
          <p:nvPr>
            <p:ph type="title"/>
          </p:nvPr>
        </p:nvSpPr>
        <p:spPr>
          <a:xfrm>
            <a:off x="553641" y="452437"/>
            <a:ext cx="8036720" cy="743347"/>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dk1"/>
              </a:buClr>
              <a:buSzPts val="2800"/>
              <a:buFont typeface="Georgia"/>
              <a:buNone/>
              <a:defRPr sz="2800" b="0" i="0" u="none" strike="noStrike" cap="none">
                <a:solidFill>
                  <a:schemeClr val="dk1"/>
                </a:solidFill>
                <a:latin typeface="Georgia"/>
                <a:ea typeface="Georgia"/>
                <a:cs typeface="Georgia"/>
                <a:sym typeface="Georg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cxnSp>
        <p:nvCxnSpPr>
          <p:cNvPr id="12" name="Google Shape;12;p1"/>
          <p:cNvCxnSpPr/>
          <p:nvPr/>
        </p:nvCxnSpPr>
        <p:spPr>
          <a:xfrm>
            <a:off x="553644" y="1297384"/>
            <a:ext cx="8036719" cy="0"/>
          </a:xfrm>
          <a:prstGeom prst="straightConnector1">
            <a:avLst/>
          </a:prstGeom>
          <a:noFill/>
          <a:ln w="25400" cap="flat" cmpd="sng">
            <a:solidFill>
              <a:srgbClr val="50B748"/>
            </a:solidFill>
            <a:prstDash val="solid"/>
            <a:round/>
            <a:headEnd type="none" w="med" len="med"/>
            <a:tailEnd type="none" w="med" len="med"/>
          </a:ln>
        </p:spPr>
      </p:cxnSp>
      <p:sp>
        <p:nvSpPr>
          <p:cNvPr id="13" name="Google Shape;13;p1"/>
          <p:cNvSpPr txBox="1">
            <a:spLocks noGrp="1"/>
          </p:cNvSpPr>
          <p:nvPr>
            <p:ph type="body" idx="1"/>
          </p:nvPr>
        </p:nvSpPr>
        <p:spPr>
          <a:xfrm>
            <a:off x="553641" y="1524000"/>
            <a:ext cx="8036720" cy="4106412"/>
          </a:xfrm>
          <a:prstGeom prst="rect">
            <a:avLst/>
          </a:prstGeom>
          <a:noFill/>
          <a:ln>
            <a:noFill/>
          </a:ln>
        </p:spPr>
        <p:txBody>
          <a:bodyPr spcFirstLastPara="1" wrap="square" lIns="91425" tIns="45700" rIns="91425" bIns="45700" anchor="t" anchorCtr="0"/>
          <a:lstStyle>
            <a:lvl1pPr marL="457200" marR="0" lvl="0" indent="-368300" algn="l" rtl="0">
              <a:lnSpc>
                <a:spcPct val="118181"/>
              </a:lnSpc>
              <a:spcBef>
                <a:spcPts val="1000"/>
              </a:spcBef>
              <a:spcAft>
                <a:spcPts val="0"/>
              </a:spcAft>
              <a:buClr>
                <a:schemeClr val="dk2"/>
              </a:buClr>
              <a:buSzPts val="2200"/>
              <a:buFont typeface="Noto Sans Symbols"/>
              <a:buChar char="▪"/>
              <a:defRPr sz="2200" b="0" i="0" u="none" strike="noStrike" cap="none">
                <a:solidFill>
                  <a:schemeClr val="dk1"/>
                </a:solidFill>
                <a:latin typeface="Georgia"/>
                <a:ea typeface="Georgia"/>
                <a:cs typeface="Georgia"/>
                <a:sym typeface="Georgia"/>
              </a:defRPr>
            </a:lvl1pPr>
            <a:lvl2pPr marL="914400" marR="0" lvl="1" indent="-292100" algn="l" rtl="0">
              <a:spcBef>
                <a:spcPts val="1000"/>
              </a:spcBef>
              <a:spcAft>
                <a:spcPts val="0"/>
              </a:spcAft>
              <a:buClr>
                <a:schemeClr val="dk2"/>
              </a:buClr>
              <a:buSzPts val="1000"/>
              <a:buFont typeface="Noto Sans Symbols"/>
              <a:buChar char="◻"/>
              <a:defRPr sz="2000" b="0" i="0" u="none" strike="noStrike" cap="none">
                <a:solidFill>
                  <a:schemeClr val="dk1"/>
                </a:solidFill>
                <a:latin typeface="Georgia"/>
                <a:ea typeface="Georgia"/>
                <a:cs typeface="Georgia"/>
                <a:sym typeface="Georgia"/>
              </a:defRPr>
            </a:lvl2pPr>
            <a:lvl3pPr marL="1371600" marR="0" lvl="2" indent="-342900" algn="l" rtl="0">
              <a:spcBef>
                <a:spcPts val="10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9pPr>
          </a:lstStyle>
          <a:p>
            <a:endParaRPr/>
          </a:p>
        </p:txBody>
      </p:sp>
      <p:sp>
        <p:nvSpPr>
          <p:cNvPr id="14" name="Google Shape;14;p1"/>
          <p:cNvSpPr txBox="1">
            <a:spLocks noGrp="1"/>
          </p:cNvSpPr>
          <p:nvPr>
            <p:ph type="ftr" idx="11"/>
          </p:nvPr>
        </p:nvSpPr>
        <p:spPr>
          <a:xfrm>
            <a:off x="5694760" y="6081189"/>
            <a:ext cx="2895600"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200" b="0" i="0" u="none" strike="noStrike" cap="none">
                <a:solidFill>
                  <a:srgbClr val="88898A"/>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2pPr>
            <a:lvl3pPr marR="0" lvl="2"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3pPr>
            <a:lvl4pPr marR="0" lvl="3"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4pPr>
            <a:lvl5pPr marR="0" lvl="4"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5pPr>
            <a:lvl6pPr marR="0" lvl="5"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6pPr>
            <a:lvl7pPr marR="0" lvl="6"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7pPr>
            <a:lvl8pPr marR="0" lvl="7"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8pPr>
            <a:lvl9pPr marR="0" lvl="8"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9pPr>
          </a:lstStyle>
          <a:p>
            <a:r>
              <a:rPr lang="en-US" dirty="0"/>
              <a:t>DRA3FT</a:t>
            </a:r>
            <a:endParaRPr dirty="0"/>
          </a:p>
        </p:txBody>
      </p:sp>
      <p:pic>
        <p:nvPicPr>
          <p:cNvPr id="15" name="Google Shape;15;p1"/>
          <p:cNvPicPr preferRelativeResize="0"/>
          <p:nvPr/>
        </p:nvPicPr>
        <p:blipFill>
          <a:blip r:embed="rId31"/>
          <a:stretch>
            <a:fillRect/>
          </a:stretch>
        </p:blipFill>
        <p:spPr>
          <a:xfrm>
            <a:off x="478944" y="5765633"/>
            <a:ext cx="2679700" cy="926882"/>
          </a:xfrm>
          <a:prstGeom prst="rect">
            <a:avLst/>
          </a:prstGeom>
          <a:noFill/>
          <a:ln>
            <a:noFill/>
          </a:ln>
        </p:spPr>
      </p:pic>
      <p:cxnSp>
        <p:nvCxnSpPr>
          <p:cNvPr id="16" name="Google Shape;16;p1"/>
          <p:cNvCxnSpPr/>
          <p:nvPr/>
        </p:nvCxnSpPr>
        <p:spPr>
          <a:xfrm>
            <a:off x="553644" y="1297384"/>
            <a:ext cx="8036719" cy="0"/>
          </a:xfrm>
          <a:prstGeom prst="straightConnector1">
            <a:avLst/>
          </a:prstGeom>
          <a:noFill/>
          <a:ln w="25400" cap="flat" cmpd="sng">
            <a:solidFill>
              <a:srgbClr val="50B748"/>
            </a:solidFill>
            <a:prstDash val="solid"/>
            <a:round/>
            <a:headEnd type="none" w="med" len="med"/>
            <a:tailEnd type="none" w="med" len="med"/>
          </a:ln>
        </p:spPr>
      </p:cxnSp>
      <p:cxnSp>
        <p:nvCxnSpPr>
          <p:cNvPr id="18" name="Google Shape;18;p1"/>
          <p:cNvCxnSpPr/>
          <p:nvPr/>
        </p:nvCxnSpPr>
        <p:spPr>
          <a:xfrm>
            <a:off x="553644" y="1297384"/>
            <a:ext cx="8036719" cy="0"/>
          </a:xfrm>
          <a:prstGeom prst="straightConnector1">
            <a:avLst/>
          </a:prstGeom>
          <a:noFill/>
          <a:ln w="25400" cap="flat" cmpd="sng">
            <a:solidFill>
              <a:srgbClr val="50B748"/>
            </a:solidFill>
            <a:prstDash val="solid"/>
            <a:round/>
            <a:headEnd type="none" w="med" len="med"/>
            <a:tailEnd type="none" w="med" len="med"/>
          </a:ln>
        </p:spPr>
      </p:cxnSp>
    </p:spTree>
  </p:cSld>
  <p:clrMap bg1="lt1" tx1="dk1" bg2="dk2" tx2="lt2" accent1="accent1" accent2="accent2" accent3="accent3" accent4="accent4" accent5="accent5" accent6="accent6" hlink="hlink" folHlink="folHlink"/>
  <p:sldLayoutIdLst>
    <p:sldLayoutId id="2147483648" r:id="rId1"/>
    <p:sldLayoutId id="2147483650" r:id="rId2"/>
    <p:sldLayoutId id="2147483662" r:id="rId3"/>
    <p:sldLayoutId id="2147483663" r:id="rId4"/>
    <p:sldLayoutId id="2147483664"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www.consumerfinance.gov/msem"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hyperlink" Target="https://pueblo.gpo.gov/CFPBPubs/CFPBPubs.php?NavCode=XA&amp;CatID=28" TargetMode="External"/><Relationship Id="rId2" Type="http://schemas.openxmlformats.org/officeDocument/2006/relationships/notesSlide" Target="../notesSlides/notesSlide17.xml"/><Relationship Id="rId1" Type="http://schemas.openxmlformats.org/officeDocument/2006/relationships/slideLayout" Target="../slideLayouts/slideLayout17.xml"/><Relationship Id="rId5" Type="http://schemas.openxmlformats.org/officeDocument/2006/relationships/hyperlink" Target="mailto:OlderAmericans@cfpb.gov" TargetMode="External"/><Relationship Id="rId4" Type="http://schemas.openxmlformats.org/officeDocument/2006/relationships/hyperlink" Target="https://www.consumerfinance.gov/msem"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2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2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hyperlink" Target="http://www.eldercare.gov/" TargetMode="External"/><Relationship Id="rId2" Type="http://schemas.openxmlformats.org/officeDocument/2006/relationships/notesSlide" Target="../notesSlides/notesSlide25.xml"/><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3" Type="http://schemas.openxmlformats.org/officeDocument/2006/relationships/hyperlink" Target="ftc.gov/complaint" TargetMode="External"/><Relationship Id="rId2" Type="http://schemas.openxmlformats.org/officeDocument/2006/relationships/notesSlide" Target="../notesSlides/notesSlide27.xml"/><Relationship Id="rId1" Type="http://schemas.openxmlformats.org/officeDocument/2006/relationships/slideLayout" Target="../slideLayouts/slideLayout27.xml"/><Relationship Id="rId4" Type="http://schemas.openxmlformats.org/officeDocument/2006/relationships/hyperlink" Target="uspis.gov"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openxmlformats.org/officeDocument/2006/relationships/hyperlink" Target="https://www.consumerfinance.gov/practitioner-resources/your-money-your-goals/booklets-talk-about-money/"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consumer.ftc.gov/articles/0153-choosing-credit-counselor" TargetMode="External"/><Relationship Id="rId2" Type="http://schemas.openxmlformats.org/officeDocument/2006/relationships/notesSlide" Target="../notesSlides/notesSlide34.xml"/><Relationship Id="rId1" Type="http://schemas.openxmlformats.org/officeDocument/2006/relationships/slideLayout" Target="../slideLayouts/slideLayout3.xml"/><Relationship Id="rId5" Type="http://schemas.openxmlformats.org/officeDocument/2006/relationships/hyperlink" Target="https://eldercare.acl.gov/" TargetMode="External"/><Relationship Id="rId4" Type="http://schemas.openxmlformats.org/officeDocument/2006/relationships/hyperlink" Target="https://www.hud.gov/findacounselor"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hyperlink" Target="https://www.consumerfinance.gov/practitioner-resources/resources-for-older-adults/protecting-against-fraud/"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files.consumerfinance.gov/f/201406_cfpb_guide_protecting-residents-from-financial-exploitation.pdf" TargetMode="External"/><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4.xml"/><Relationship Id="rId5" Type="http://schemas.openxmlformats.org/officeDocument/2006/relationships/image" Target="../media/image22.png"/><Relationship Id="rId4" Type="http://schemas.openxmlformats.org/officeDocument/2006/relationships/image" Target="../media/image21.jpeg"/></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hyperlink" Target="https://consumerfinance.gov/placemats" TargetMode="External"/><Relationship Id="rId2" Type="http://schemas.openxmlformats.org/officeDocument/2006/relationships/notesSlide" Target="../notesSlides/notesSlide40.xml"/><Relationship Id="rId1" Type="http://schemas.openxmlformats.org/officeDocument/2006/relationships/slideLayout" Target="../slideLayouts/slideLayout28.xml"/><Relationship Id="rId4" Type="http://schemas.openxmlformats.org/officeDocument/2006/relationships/image" Target="../media/image24.png"/></Relationships>
</file>

<file path=ppt/slides/_rels/slide41.xml.rels><?xml version="1.0" encoding="UTF-8" standalone="yes"?>
<Relationships xmlns="http://schemas.openxmlformats.org/package/2006/relationships"><Relationship Id="rId3" Type="http://schemas.openxmlformats.org/officeDocument/2006/relationships/hyperlink" Target="https://www.consumerfinance.gov/practitioner-resources/resources-for-older-adults/"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hyperlink" Target="mailto:Katelyn.Kramer@cfpb.gov" TargetMode="External"/><Relationship Id="rId4" Type="http://schemas.openxmlformats.org/officeDocument/2006/relationships/hyperlink" Target="mailto:olderamericans@cfpb.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3"/>
          <p:cNvSpPr txBox="1">
            <a:spLocks noGrp="1"/>
          </p:cNvSpPr>
          <p:nvPr>
            <p:ph type="title"/>
          </p:nvPr>
        </p:nvSpPr>
        <p:spPr>
          <a:xfrm>
            <a:off x="641193" y="1960384"/>
            <a:ext cx="8036720" cy="1121541"/>
          </a:xfrm>
          <a:prstGeom prst="rect">
            <a:avLst/>
          </a:prstGeom>
          <a:noFill/>
          <a:ln>
            <a:noFill/>
          </a:ln>
        </p:spPr>
        <p:txBody>
          <a:bodyPr spcFirstLastPara="1" wrap="square" lIns="91425" tIns="45700" rIns="91425" bIns="45700" anchor="ctr" anchorCtr="0">
            <a:noAutofit/>
          </a:bodyPr>
          <a:lstStyle/>
          <a:p>
            <a:pPr lvl="0"/>
            <a:r>
              <a:rPr lang="en-US" sz="4400" dirty="0"/>
              <a:t>Tools for financial caregivers of older adults</a:t>
            </a:r>
            <a:endParaRPr sz="4400" b="0" i="0" u="none" strike="noStrike" cap="none" dirty="0">
              <a:solidFill>
                <a:srgbClr val="101820"/>
              </a:solidFill>
              <a:latin typeface="Arial"/>
              <a:ea typeface="Arial"/>
              <a:cs typeface="Arial"/>
              <a:sym typeface="Arial"/>
            </a:endParaRPr>
          </a:p>
        </p:txBody>
      </p:sp>
      <p:sp>
        <p:nvSpPr>
          <p:cNvPr id="87" name="Google Shape;87;p13"/>
          <p:cNvSpPr txBox="1">
            <a:spLocks noGrp="1"/>
          </p:cNvSpPr>
          <p:nvPr>
            <p:ph type="body" idx="1"/>
          </p:nvPr>
        </p:nvSpPr>
        <p:spPr>
          <a:xfrm>
            <a:off x="466087" y="3586579"/>
            <a:ext cx="8031561" cy="1216240"/>
          </a:xfrm>
          <a:prstGeom prst="rect">
            <a:avLst/>
          </a:prstGeom>
          <a:noFill/>
          <a:ln>
            <a:noFill/>
          </a:ln>
        </p:spPr>
        <p:txBody>
          <a:bodyPr spcFirstLastPara="1" wrap="square" lIns="91425" tIns="45700" rIns="91425" bIns="45700" anchor="t" anchorCtr="0">
            <a:noAutofit/>
          </a:bodyPr>
          <a:lstStyle/>
          <a:p>
            <a:r>
              <a:rPr lang="en-US" sz="2000" dirty="0">
                <a:latin typeface="+mn-lt"/>
              </a:rPr>
              <a:t>NICOA Presentation</a:t>
            </a:r>
          </a:p>
          <a:p>
            <a:r>
              <a:rPr lang="en-US" sz="2000" dirty="0">
                <a:latin typeface="+mn-lt"/>
              </a:rPr>
              <a:t>Office for Older Americans | January 2021</a:t>
            </a:r>
          </a:p>
        </p:txBody>
      </p:sp>
    </p:spTree>
    <p:extLst>
      <p:ext uri="{BB962C8B-B14F-4D97-AF65-F5344CB8AC3E}">
        <p14:creationId xmlns:p14="http://schemas.microsoft.com/office/powerpoint/2010/main" val="34006721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Disclaimer</a:t>
            </a:r>
          </a:p>
        </p:txBody>
      </p:sp>
      <p:sp>
        <p:nvSpPr>
          <p:cNvPr id="3" name="Content Placeholder 2"/>
          <p:cNvSpPr>
            <a:spLocks noGrp="1"/>
          </p:cNvSpPr>
          <p:nvPr>
            <p:ph type="body" idx="1"/>
          </p:nvPr>
        </p:nvSpPr>
        <p:spPr/>
        <p:txBody>
          <a:bodyPr>
            <a:normAutofit/>
          </a:bodyPr>
          <a:lstStyle/>
          <a:p>
            <a:pPr marL="0" indent="0">
              <a:buNone/>
            </a:pPr>
            <a:r>
              <a:rPr lang="en-US" i="1" dirty="0"/>
              <a:t>This presentation is being made by a Consumer Financial Protection Bureau representative on behalf of the Bureau.  It does not constitute legal interpretation, guidance or advice of the Consumer Financial Protection Bureau.  Any opinions or views stated by the presenter are the presenter’s own and may not represent the Bureau’s views.</a:t>
            </a:r>
          </a:p>
          <a:p>
            <a:pPr marL="0" indent="0">
              <a:buNone/>
            </a:pPr>
            <a:endParaRPr lang="en-US" sz="400" i="1" dirty="0"/>
          </a:p>
          <a:p>
            <a:pPr marL="0" indent="0">
              <a:buNone/>
            </a:pPr>
            <a:r>
              <a:rPr lang="en-US" i="1" dirty="0"/>
              <a:t>Note: This document was used in support of a live discussion.  As such, it does not necessarily express the entirety of that discussion nor the relative emphasis of topics therein.</a:t>
            </a:r>
          </a:p>
          <a:p>
            <a:pPr marL="88900" indent="0">
              <a:buNone/>
            </a:pPr>
            <a:endParaRPr lang="en-US" dirty="0"/>
          </a:p>
        </p:txBody>
      </p:sp>
    </p:spTree>
    <p:extLst>
      <p:ext uri="{BB962C8B-B14F-4D97-AF65-F5344CB8AC3E}">
        <p14:creationId xmlns:p14="http://schemas.microsoft.com/office/powerpoint/2010/main" val="3682305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The Bureau’s Mission and Vision</a:t>
            </a:r>
          </a:p>
        </p:txBody>
      </p:sp>
      <p:sp>
        <p:nvSpPr>
          <p:cNvPr id="4" name="Text Placeholder 3"/>
          <p:cNvSpPr>
            <a:spLocks noGrp="1"/>
          </p:cNvSpPr>
          <p:nvPr>
            <p:ph type="body" idx="1"/>
          </p:nvPr>
        </p:nvSpPr>
        <p:spPr>
          <a:xfrm>
            <a:off x="553640" y="1761676"/>
            <a:ext cx="8036720" cy="4267200"/>
          </a:xfrm>
        </p:spPr>
        <p:txBody>
          <a:bodyPr/>
          <a:lstStyle/>
          <a:p>
            <a:pPr marL="88900" indent="0">
              <a:buNone/>
            </a:pPr>
            <a:r>
              <a:rPr lang="en-US" sz="2000" dirty="0"/>
              <a:t>To regulate the offering and provision of consumer financial products or services under the Federal consumer financial laws and to educate and empower  consumers to make better informed financial decisions. </a:t>
            </a:r>
          </a:p>
          <a:p>
            <a:pPr marL="88900" indent="0">
              <a:buNone/>
            </a:pPr>
            <a:endParaRPr lang="en-US" dirty="0"/>
          </a:p>
          <a:p>
            <a:pPr marL="88900" indent="0">
              <a:buNone/>
            </a:pPr>
            <a:r>
              <a:rPr lang="en-US" sz="2000" dirty="0"/>
              <a:t>Free, innovative, competitive, and transparent consumer finance markets where the rights of all parties are protected by the rule of law and where consumers are free to choose the products and services that best fit their individual needs. </a:t>
            </a:r>
          </a:p>
          <a:p>
            <a:endParaRPr lang="en-US" dirty="0"/>
          </a:p>
        </p:txBody>
      </p:sp>
      <p:sp>
        <p:nvSpPr>
          <p:cNvPr id="32" name="object 20"/>
          <p:cNvSpPr/>
          <p:nvPr/>
        </p:nvSpPr>
        <p:spPr>
          <a:xfrm flipV="1">
            <a:off x="646252" y="3406141"/>
            <a:ext cx="7851497" cy="45719"/>
          </a:xfrm>
          <a:custGeom>
            <a:avLst/>
            <a:gdLst/>
            <a:ahLst/>
            <a:cxnLst/>
            <a:rect l="l" t="t" r="r" b="b"/>
            <a:pathLst>
              <a:path w="1005839">
                <a:moveTo>
                  <a:pt x="1005840" y="0"/>
                </a:moveTo>
                <a:lnTo>
                  <a:pt x="0" y="0"/>
                </a:lnTo>
              </a:path>
            </a:pathLst>
          </a:custGeom>
          <a:ln w="6985">
            <a:solidFill>
              <a:srgbClr val="50B748"/>
            </a:solidFill>
          </a:ln>
        </p:spPr>
        <p:txBody>
          <a:bodyPr wrap="square" lIns="0" tIns="0" rIns="0" bIns="0" rtlCol="0"/>
          <a:lstStyle/>
          <a:p>
            <a:endParaRPr>
              <a:solidFill>
                <a:srgbClr val="101820"/>
              </a:solidFill>
            </a:endParaRPr>
          </a:p>
        </p:txBody>
      </p:sp>
      <p:sp>
        <p:nvSpPr>
          <p:cNvPr id="9" name="object 16"/>
          <p:cNvSpPr txBox="1"/>
          <p:nvPr/>
        </p:nvSpPr>
        <p:spPr>
          <a:xfrm>
            <a:off x="3728545" y="3611839"/>
            <a:ext cx="1686911" cy="319959"/>
          </a:xfrm>
          <a:prstGeom prst="rect">
            <a:avLst/>
          </a:prstGeom>
        </p:spPr>
        <p:txBody>
          <a:bodyPr vert="horz" wrap="square" lIns="0" tIns="12065" rIns="0" bIns="0" rtlCol="0">
            <a:spAutoFit/>
          </a:bodyPr>
          <a:lstStyle/>
          <a:p>
            <a:pPr marL="12700" algn="ctr">
              <a:spcBef>
                <a:spcPts val="95"/>
              </a:spcBef>
            </a:pPr>
            <a:r>
              <a:rPr lang="en-US" sz="2000" b="1" spc="-15" dirty="0">
                <a:solidFill>
                  <a:srgbClr val="121820"/>
                </a:solidFill>
                <a:latin typeface="Georgia" panose="02040502050405020303" pitchFamily="18" charset="0"/>
                <a:cs typeface="Arial"/>
              </a:rPr>
              <a:t>VISION</a:t>
            </a:r>
            <a:endParaRPr sz="2000" dirty="0">
              <a:solidFill>
                <a:srgbClr val="101820"/>
              </a:solidFill>
              <a:latin typeface="Georgia" panose="02040502050405020303" pitchFamily="18" charset="0"/>
              <a:cs typeface="Arial"/>
            </a:endParaRPr>
          </a:p>
        </p:txBody>
      </p:sp>
      <p:sp>
        <p:nvSpPr>
          <p:cNvPr id="11" name="object 16"/>
          <p:cNvSpPr txBox="1"/>
          <p:nvPr/>
        </p:nvSpPr>
        <p:spPr>
          <a:xfrm>
            <a:off x="3886200" y="1441717"/>
            <a:ext cx="1371600" cy="319959"/>
          </a:xfrm>
          <a:prstGeom prst="rect">
            <a:avLst/>
          </a:prstGeom>
        </p:spPr>
        <p:txBody>
          <a:bodyPr vert="horz" wrap="square" lIns="0" tIns="12065" rIns="0" bIns="0" rtlCol="0">
            <a:spAutoFit/>
          </a:bodyPr>
          <a:lstStyle/>
          <a:p>
            <a:pPr marL="12700" algn="ctr">
              <a:spcBef>
                <a:spcPts val="95"/>
              </a:spcBef>
            </a:pPr>
            <a:r>
              <a:rPr lang="en-US" sz="2000" b="1" spc="-15" dirty="0">
                <a:solidFill>
                  <a:srgbClr val="121820"/>
                </a:solidFill>
                <a:latin typeface="Georgia" panose="02040502050405020303" pitchFamily="18" charset="0"/>
                <a:cs typeface="Arial"/>
              </a:rPr>
              <a:t>MISSION</a:t>
            </a:r>
            <a:endParaRPr sz="2000" dirty="0">
              <a:solidFill>
                <a:srgbClr val="101820"/>
              </a:solidFill>
              <a:latin typeface="Georgia" panose="02040502050405020303" pitchFamily="18" charset="0"/>
              <a:cs typeface="Arial"/>
            </a:endParaRPr>
          </a:p>
        </p:txBody>
      </p:sp>
    </p:spTree>
    <p:extLst>
      <p:ext uri="{BB962C8B-B14F-4D97-AF65-F5344CB8AC3E}">
        <p14:creationId xmlns:p14="http://schemas.microsoft.com/office/powerpoint/2010/main" val="1532609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553641" y="502541"/>
            <a:ext cx="8036720" cy="743347"/>
          </a:xfrm>
        </p:spPr>
        <p:txBody>
          <a:bodyPr>
            <a:normAutofit/>
          </a:bodyPr>
          <a:lstStyle/>
          <a:p>
            <a:r>
              <a:rPr lang="en-US" sz="3600" dirty="0">
                <a:solidFill>
                  <a:srgbClr val="3B3C3E"/>
                </a:solidFill>
              </a:rPr>
              <a:t>CFPB’s Office for Older Americans</a:t>
            </a:r>
          </a:p>
        </p:txBody>
      </p:sp>
      <p:sp>
        <p:nvSpPr>
          <p:cNvPr id="11" name="Content Placeholder 10"/>
          <p:cNvSpPr>
            <a:spLocks noGrp="1"/>
          </p:cNvSpPr>
          <p:nvPr>
            <p:ph idx="1"/>
          </p:nvPr>
        </p:nvSpPr>
        <p:spPr>
          <a:xfrm>
            <a:off x="553640" y="1569183"/>
            <a:ext cx="8036720" cy="4106412"/>
          </a:xfrm>
        </p:spPr>
        <p:txBody>
          <a:bodyPr>
            <a:normAutofit fontScale="92500" lnSpcReduction="20000"/>
          </a:bodyPr>
          <a:lstStyle/>
          <a:p>
            <a:pPr marL="0" indent="0">
              <a:lnSpc>
                <a:spcPct val="110000"/>
              </a:lnSpc>
              <a:spcBef>
                <a:spcPts val="600"/>
              </a:spcBef>
              <a:spcAft>
                <a:spcPts val="600"/>
              </a:spcAft>
              <a:buNone/>
            </a:pPr>
            <a:r>
              <a:rPr lang="en-US" sz="2400" dirty="0">
                <a:solidFill>
                  <a:schemeClr val="tx1"/>
                </a:solidFill>
              </a:rPr>
              <a:t>The Office for Older Americans engages in research, policy, and educational initiatives, designed to:</a:t>
            </a:r>
          </a:p>
          <a:p>
            <a:pPr marL="0" indent="0">
              <a:lnSpc>
                <a:spcPct val="110000"/>
              </a:lnSpc>
              <a:spcBef>
                <a:spcPts val="600"/>
              </a:spcBef>
              <a:spcAft>
                <a:spcPts val="600"/>
              </a:spcAft>
              <a:buNone/>
            </a:pPr>
            <a:endParaRPr lang="en-US" sz="2400" dirty="0"/>
          </a:p>
          <a:p>
            <a:pPr>
              <a:lnSpc>
                <a:spcPct val="110000"/>
              </a:lnSpc>
              <a:spcBef>
                <a:spcPts val="600"/>
              </a:spcBef>
              <a:spcAft>
                <a:spcPts val="600"/>
              </a:spcAft>
            </a:pPr>
            <a:r>
              <a:rPr lang="en-US" sz="2400" dirty="0"/>
              <a:t>help protect older consumers from financial harm</a:t>
            </a:r>
            <a:br>
              <a:rPr lang="en-US" sz="2400" dirty="0"/>
            </a:br>
            <a:endParaRPr lang="en-US" sz="2400" dirty="0"/>
          </a:p>
          <a:p>
            <a:pPr>
              <a:lnSpc>
                <a:spcPct val="110000"/>
              </a:lnSpc>
              <a:spcBef>
                <a:spcPts val="600"/>
              </a:spcBef>
              <a:spcAft>
                <a:spcPts val="600"/>
              </a:spcAft>
            </a:pPr>
            <a:r>
              <a:rPr lang="en-US" sz="2400" dirty="0"/>
              <a:t>help older consumers make sound financial decisions as they age </a:t>
            </a:r>
          </a:p>
          <a:p>
            <a:pPr>
              <a:lnSpc>
                <a:spcPct val="110000"/>
              </a:lnSpc>
              <a:spcBef>
                <a:spcPts val="600"/>
              </a:spcBef>
              <a:spcAft>
                <a:spcPts val="600"/>
              </a:spcAft>
            </a:pPr>
            <a:endParaRPr lang="en-US" sz="2400" dirty="0"/>
          </a:p>
          <a:p>
            <a:pPr marL="0" indent="0">
              <a:lnSpc>
                <a:spcPct val="110000"/>
              </a:lnSpc>
              <a:spcBef>
                <a:spcPts val="600"/>
              </a:spcBef>
              <a:spcAft>
                <a:spcPts val="600"/>
              </a:spcAft>
              <a:buNone/>
            </a:pPr>
            <a:r>
              <a:rPr lang="en-US" sz="2400" dirty="0"/>
              <a:t>Learn more about us at  </a:t>
            </a:r>
            <a:r>
              <a:rPr lang="en-US" sz="2400" b="1" u="sng" dirty="0">
                <a:solidFill>
                  <a:srgbClr val="00B050"/>
                </a:solidFill>
              </a:rPr>
              <a:t>consumerfinance.gov/olderamericans</a:t>
            </a:r>
            <a:r>
              <a:rPr lang="en-US" sz="2400" b="1" dirty="0">
                <a:solidFill>
                  <a:srgbClr val="00B050"/>
                </a:solidFill>
              </a:rPr>
              <a:t> </a:t>
            </a:r>
          </a:p>
        </p:txBody>
      </p:sp>
    </p:spTree>
    <p:extLst>
      <p:ext uri="{BB962C8B-B14F-4D97-AF65-F5344CB8AC3E}">
        <p14:creationId xmlns:p14="http://schemas.microsoft.com/office/powerpoint/2010/main" val="2747043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3641" y="405267"/>
            <a:ext cx="8036720" cy="743347"/>
          </a:xfrm>
        </p:spPr>
        <p:txBody>
          <a:bodyPr>
            <a:normAutofit/>
          </a:bodyPr>
          <a:lstStyle/>
          <a:p>
            <a:r>
              <a:rPr lang="en-US" sz="3600" dirty="0"/>
              <a:t>Financial caregiving is challenging</a:t>
            </a:r>
          </a:p>
        </p:txBody>
      </p:sp>
      <p:sp>
        <p:nvSpPr>
          <p:cNvPr id="3" name="Content Placeholder 2"/>
          <p:cNvSpPr>
            <a:spLocks noGrp="1"/>
          </p:cNvSpPr>
          <p:nvPr>
            <p:ph sz="half" idx="1"/>
          </p:nvPr>
        </p:nvSpPr>
        <p:spPr>
          <a:xfrm>
            <a:off x="457200" y="1580706"/>
            <a:ext cx="8133160" cy="4295439"/>
          </a:xfrm>
        </p:spPr>
        <p:txBody>
          <a:bodyPr/>
          <a:lstStyle/>
          <a:p>
            <a:pPr>
              <a:lnSpc>
                <a:spcPct val="150000"/>
              </a:lnSpc>
              <a:spcAft>
                <a:spcPts val="1200"/>
              </a:spcAft>
            </a:pPr>
            <a:r>
              <a:rPr lang="en-US" sz="2400" dirty="0"/>
              <a:t>Kristin in Virginia:  “Even though I’m a financially savvy individual, I had no idea where to get help….”</a:t>
            </a:r>
          </a:p>
          <a:p>
            <a:pPr>
              <a:lnSpc>
                <a:spcPct val="150000"/>
              </a:lnSpc>
              <a:spcAft>
                <a:spcPts val="1200"/>
              </a:spcAft>
            </a:pPr>
            <a:r>
              <a:rPr lang="en-US" sz="2400" dirty="0"/>
              <a:t>Hector in Florida:  “When you have to take care of someone else’s finances, you feel more responsible for their affairs than you do for your own.  It’s overwhelming.”</a:t>
            </a:r>
          </a:p>
        </p:txBody>
      </p:sp>
      <p:sp>
        <p:nvSpPr>
          <p:cNvPr id="4" name="Footer Placeholder 3"/>
          <p:cNvSpPr>
            <a:spLocks noGrp="1"/>
          </p:cNvSpPr>
          <p:nvPr>
            <p:ph type="ftr" sz="quarter" idx="3"/>
          </p:nvPr>
        </p:nvSpPr>
        <p:spPr/>
        <p:txBody>
          <a:bodyPr/>
          <a:lstStyle/>
          <a:p>
            <a:fld id="{022636EB-ADE8-A646-A11D-FED0A955D1AA}" type="slidenum">
              <a:rPr lang="en-US" smtClean="0"/>
              <a:pPr/>
              <a:t>5</a:t>
            </a:fld>
            <a:endParaRPr lang="en-US" dirty="0"/>
          </a:p>
        </p:txBody>
      </p:sp>
    </p:spTree>
    <p:extLst>
      <p:ext uri="{BB962C8B-B14F-4D97-AF65-F5344CB8AC3E}">
        <p14:creationId xmlns:p14="http://schemas.microsoft.com/office/powerpoint/2010/main" val="709005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66E6CA4-F68F-4EAF-9C9C-C779B2C0098A}"/>
              </a:ext>
            </a:extLst>
          </p:cNvPr>
          <p:cNvSpPr>
            <a:spLocks noGrp="1"/>
          </p:cNvSpPr>
          <p:nvPr>
            <p:ph type="title"/>
          </p:nvPr>
        </p:nvSpPr>
        <p:spPr>
          <a:xfrm>
            <a:off x="720246" y="3013364"/>
            <a:ext cx="7703507" cy="1656378"/>
          </a:xfrm>
        </p:spPr>
        <p:txBody>
          <a:bodyPr>
            <a:normAutofit fontScale="90000"/>
          </a:bodyPr>
          <a:lstStyle/>
          <a:p>
            <a:r>
              <a:rPr lang="en-US" sz="5300" dirty="0"/>
              <a:t>Managing Someone Else’s Money</a:t>
            </a:r>
            <a:br>
              <a:rPr lang="en-US" sz="5300" dirty="0"/>
            </a:br>
            <a:br>
              <a:rPr lang="en-US" sz="4800" dirty="0"/>
            </a:br>
            <a:r>
              <a:rPr lang="en-US" sz="4400" dirty="0"/>
              <a:t>Guides for financial caregivers</a:t>
            </a:r>
            <a:endParaRPr lang="en-US" sz="4800" dirty="0"/>
          </a:p>
        </p:txBody>
      </p:sp>
    </p:spTree>
    <p:extLst>
      <p:ext uri="{BB962C8B-B14F-4D97-AF65-F5344CB8AC3E}">
        <p14:creationId xmlns:p14="http://schemas.microsoft.com/office/powerpoint/2010/main" val="3139719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MSEM video – </a:t>
            </a:r>
            <a:r>
              <a:rPr lang="en-US" dirty="0">
                <a:hlinkClick r:id="rId3"/>
              </a:rPr>
              <a:t>www.consumerfinance.gov/msem</a:t>
            </a:r>
            <a:r>
              <a:rPr lang="en-US" sz="3600" dirty="0"/>
              <a:t>	</a:t>
            </a:r>
          </a:p>
        </p:txBody>
      </p:sp>
      <p:pic>
        <p:nvPicPr>
          <p:cNvPr id="5" name="Picture 4"/>
          <p:cNvPicPr>
            <a:picLocks noChangeAspect="1"/>
          </p:cNvPicPr>
          <p:nvPr/>
        </p:nvPicPr>
        <p:blipFill rotWithShape="1">
          <a:blip r:embed="rId4"/>
          <a:srcRect t="11964" b="4486"/>
          <a:stretch/>
        </p:blipFill>
        <p:spPr>
          <a:xfrm>
            <a:off x="553641" y="1681597"/>
            <a:ext cx="8068873" cy="3971058"/>
          </a:xfrm>
          <a:prstGeom prst="rect">
            <a:avLst/>
          </a:prstGeom>
        </p:spPr>
      </p:pic>
    </p:spTree>
    <p:extLst>
      <p:ext uri="{BB962C8B-B14F-4D97-AF65-F5344CB8AC3E}">
        <p14:creationId xmlns:p14="http://schemas.microsoft.com/office/powerpoint/2010/main" val="3521967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sz="3600" dirty="0"/>
              <a:t>Managing Someone Else’s Money guides</a:t>
            </a:r>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5610868" y="1540253"/>
            <a:ext cx="1566199" cy="2032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4"/>
          <p:cNvSpPr>
            <a:spLocks noGrp="1"/>
          </p:cNvSpPr>
          <p:nvPr>
            <p:ph sz="half" idx="4294967295"/>
          </p:nvPr>
        </p:nvSpPr>
        <p:spPr>
          <a:xfrm>
            <a:off x="429078" y="1540253"/>
            <a:ext cx="4779595" cy="4142471"/>
          </a:xfrm>
        </p:spPr>
        <p:txBody>
          <a:bodyPr>
            <a:normAutofit/>
          </a:bodyPr>
          <a:lstStyle/>
          <a:p>
            <a:pPr indent="-257175"/>
            <a:r>
              <a:rPr lang="en-US" sz="1800" dirty="0"/>
              <a:t>Help for financial caregivers handling the finances for a family member or another who is unable</a:t>
            </a:r>
          </a:p>
          <a:p>
            <a:pPr indent="-257175"/>
            <a:r>
              <a:rPr lang="en-US" sz="1800" dirty="0"/>
              <a:t>Guides for four common types of financial caregivers:</a:t>
            </a:r>
          </a:p>
          <a:p>
            <a:pPr lvl="1"/>
            <a:r>
              <a:rPr lang="en-US" sz="1800" dirty="0"/>
              <a:t>Agents under a Power of Attorney</a:t>
            </a:r>
            <a:endParaRPr lang="en-US" sz="1800" strike="sngStrike" dirty="0"/>
          </a:p>
          <a:p>
            <a:pPr lvl="1"/>
            <a:r>
              <a:rPr lang="en-US" sz="1800" dirty="0"/>
              <a:t>Guardians and conservators</a:t>
            </a:r>
            <a:endParaRPr lang="en-US" sz="1800" strike="sngStrike" dirty="0"/>
          </a:p>
          <a:p>
            <a:pPr lvl="1"/>
            <a:r>
              <a:rPr lang="en-US" sz="1800" dirty="0"/>
              <a:t>Trustees</a:t>
            </a:r>
            <a:endParaRPr lang="en-US" sz="1800" strike="sngStrike" dirty="0"/>
          </a:p>
          <a:p>
            <a:pPr lvl="1"/>
            <a:r>
              <a:rPr lang="en-US" sz="1800" dirty="0"/>
              <a:t>Social Security and Department of Veterans Affairs (VA) representatives</a:t>
            </a:r>
          </a:p>
          <a:p>
            <a:pPr marL="0" indent="0">
              <a:buNone/>
            </a:pPr>
            <a:endParaRPr lang="en-US" sz="2400" dirty="0"/>
          </a:p>
          <a:p>
            <a:pPr lvl="1"/>
            <a:endParaRPr lang="en-US" sz="2400" dirty="0"/>
          </a:p>
        </p:txBody>
      </p:sp>
      <p:pic>
        <p:nvPicPr>
          <p:cNvPr id="1028" name="Picture 4" descr="Cover of booklet on court-appointed guardia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9973" y="2362087"/>
            <a:ext cx="1725899" cy="223727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over of booklet on truste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98786" y="3462953"/>
            <a:ext cx="1758640" cy="227971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48533" y="4350315"/>
            <a:ext cx="1707540" cy="2213480"/>
          </a:xfrm>
          <a:prstGeom prst="rect">
            <a:avLst/>
          </a:prstGeom>
        </p:spPr>
      </p:pic>
    </p:spTree>
    <p:extLst>
      <p:ext uri="{BB962C8B-B14F-4D97-AF65-F5344CB8AC3E}">
        <p14:creationId xmlns:p14="http://schemas.microsoft.com/office/powerpoint/2010/main" val="10270906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dirty="0"/>
              <a:t>What is a </a:t>
            </a:r>
            <a:r>
              <a:rPr lang="en-US" sz="3600" b="1" dirty="0"/>
              <a:t>fiduciary</a:t>
            </a:r>
            <a:r>
              <a:rPr lang="en-US" sz="3600" dirty="0"/>
              <a:t>?</a:t>
            </a:r>
          </a:p>
        </p:txBody>
      </p:sp>
      <p:sp>
        <p:nvSpPr>
          <p:cNvPr id="4" name="Content Placeholder 3"/>
          <p:cNvSpPr>
            <a:spLocks noGrp="1"/>
          </p:cNvSpPr>
          <p:nvPr>
            <p:ph idx="1"/>
          </p:nvPr>
        </p:nvSpPr>
        <p:spPr/>
        <p:txBody>
          <a:bodyPr>
            <a:normAutofit/>
          </a:bodyPr>
          <a:lstStyle/>
          <a:p>
            <a:pPr marL="0" indent="0">
              <a:buNone/>
            </a:pPr>
            <a:r>
              <a:rPr lang="en-US" sz="2100" dirty="0"/>
              <a:t>Anyone named to manage money or property for someone else</a:t>
            </a:r>
          </a:p>
          <a:p>
            <a:pPr marL="257175" indent="-257175"/>
            <a:r>
              <a:rPr lang="en-US" sz="2100" dirty="0"/>
              <a:t>Agents under a Power of Attorney are named in a legal document</a:t>
            </a:r>
          </a:p>
          <a:p>
            <a:pPr marL="257175" indent="-257175"/>
            <a:r>
              <a:rPr lang="en-US" sz="2100" dirty="0"/>
              <a:t>Guardians and conservators are named by a court</a:t>
            </a:r>
          </a:p>
          <a:p>
            <a:pPr marL="257175" indent="-257175"/>
            <a:r>
              <a:rPr lang="en-US" sz="2100" dirty="0"/>
              <a:t>Trustees may be named in a legal document or a court</a:t>
            </a:r>
          </a:p>
          <a:p>
            <a:pPr marL="257175" indent="-257175"/>
            <a:r>
              <a:rPr lang="en-US" sz="2100" dirty="0"/>
              <a:t>The Social Security and Department of Veterans Affairs (VA) may name representative payees</a:t>
            </a:r>
          </a:p>
          <a:p>
            <a:pPr marL="257175" indent="-257175"/>
            <a:endParaRPr lang="en-US" sz="2100" dirty="0"/>
          </a:p>
        </p:txBody>
      </p:sp>
    </p:spTree>
    <p:extLst>
      <p:ext uri="{BB962C8B-B14F-4D97-AF65-F5344CB8AC3E}">
        <p14:creationId xmlns:p14="http://schemas.microsoft.com/office/powerpoint/2010/main" val="11412163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dirty="0"/>
              <a:t>What is a </a:t>
            </a:r>
            <a:r>
              <a:rPr lang="en-US" sz="3600" b="1" dirty="0"/>
              <a:t>power of attorney</a:t>
            </a:r>
            <a:r>
              <a:rPr lang="en-US" sz="3600" dirty="0"/>
              <a:t>? </a:t>
            </a:r>
          </a:p>
        </p:txBody>
      </p:sp>
      <p:sp>
        <p:nvSpPr>
          <p:cNvPr id="4" name="Content Placeholder 3"/>
          <p:cNvSpPr>
            <a:spLocks noGrp="1"/>
          </p:cNvSpPr>
          <p:nvPr>
            <p:ph idx="1"/>
          </p:nvPr>
        </p:nvSpPr>
        <p:spPr/>
        <p:txBody>
          <a:bodyPr>
            <a:normAutofit fontScale="92500"/>
          </a:bodyPr>
          <a:lstStyle/>
          <a:p>
            <a:pPr>
              <a:lnSpc>
                <a:spcPct val="150000"/>
              </a:lnSpc>
            </a:pPr>
            <a:r>
              <a:rPr lang="en-US" sz="2400" dirty="0"/>
              <a:t>Legal document giving a financial caregiver authority to make decisions about money/property </a:t>
            </a:r>
          </a:p>
          <a:p>
            <a:pPr lvl="1">
              <a:lnSpc>
                <a:spcPct val="150000"/>
              </a:lnSpc>
            </a:pPr>
            <a:r>
              <a:rPr lang="en-US" sz="2400" dirty="0"/>
              <a:t>“Martina” names you Agent under a Power of Attorney.</a:t>
            </a:r>
          </a:p>
          <a:p>
            <a:pPr lvl="1">
              <a:lnSpc>
                <a:spcPct val="150000"/>
              </a:lnSpc>
            </a:pPr>
            <a:r>
              <a:rPr lang="en-US" sz="2400" dirty="0"/>
              <a:t>You can make decisions if illness or injury leaves Martina unable to make financial decisions </a:t>
            </a:r>
          </a:p>
          <a:p>
            <a:pPr>
              <a:lnSpc>
                <a:spcPct val="150000"/>
              </a:lnSpc>
            </a:pPr>
            <a:r>
              <a:rPr lang="en-US" sz="2400" dirty="0"/>
              <a:t>Health care Power of Attorney is different </a:t>
            </a:r>
          </a:p>
          <a:p>
            <a:endParaRPr lang="en-US" sz="2800" dirty="0"/>
          </a:p>
        </p:txBody>
      </p:sp>
    </p:spTree>
    <p:extLst>
      <p:ext uri="{BB962C8B-B14F-4D97-AF65-F5344CB8AC3E}">
        <p14:creationId xmlns:p14="http://schemas.microsoft.com/office/powerpoint/2010/main" val="19179200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53642" y="383170"/>
            <a:ext cx="8036720" cy="743347"/>
          </a:xfrm>
        </p:spPr>
        <p:txBody>
          <a:bodyPr>
            <a:noAutofit/>
          </a:bodyPr>
          <a:lstStyle/>
          <a:p>
            <a:r>
              <a:rPr lang="en-US" sz="3200" dirty="0"/>
              <a:t>What is a </a:t>
            </a:r>
            <a:r>
              <a:rPr lang="en-US" sz="3200" b="1" dirty="0"/>
              <a:t>representative payee</a:t>
            </a:r>
            <a:r>
              <a:rPr lang="en-US" sz="3200" dirty="0"/>
              <a:t>? </a:t>
            </a:r>
            <a:br>
              <a:rPr lang="en-US" sz="3200" dirty="0"/>
            </a:br>
            <a:r>
              <a:rPr lang="en-US" sz="3200" dirty="0"/>
              <a:t>What is a </a:t>
            </a:r>
            <a:r>
              <a:rPr lang="en-US" sz="3200" b="1" dirty="0"/>
              <a:t>VA fiduciary</a:t>
            </a:r>
            <a:r>
              <a:rPr lang="en-US" sz="3200" dirty="0"/>
              <a:t>? </a:t>
            </a:r>
          </a:p>
        </p:txBody>
      </p:sp>
      <p:sp>
        <p:nvSpPr>
          <p:cNvPr id="4" name="Content Placeholder 3"/>
          <p:cNvSpPr>
            <a:spLocks noGrp="1"/>
          </p:cNvSpPr>
          <p:nvPr>
            <p:ph idx="1"/>
          </p:nvPr>
        </p:nvSpPr>
        <p:spPr/>
        <p:txBody>
          <a:bodyPr>
            <a:normAutofit fontScale="92500" lnSpcReduction="10000"/>
          </a:bodyPr>
          <a:lstStyle/>
          <a:p>
            <a:pPr>
              <a:lnSpc>
                <a:spcPct val="150000"/>
              </a:lnSpc>
            </a:pPr>
            <a:r>
              <a:rPr lang="en-US" sz="2400" dirty="0"/>
              <a:t>Government agencies may appoint someone to manage Martina’s benefits if she needs help </a:t>
            </a:r>
          </a:p>
          <a:p>
            <a:pPr lvl="1">
              <a:lnSpc>
                <a:spcPct val="150000"/>
              </a:lnSpc>
            </a:pPr>
            <a:r>
              <a:rPr lang="en-US" sz="2400" dirty="0"/>
              <a:t>Social Security Admin. - representative payee </a:t>
            </a:r>
          </a:p>
          <a:p>
            <a:pPr lvl="1">
              <a:lnSpc>
                <a:spcPct val="150000"/>
              </a:lnSpc>
            </a:pPr>
            <a:r>
              <a:rPr lang="en-US" sz="2400" dirty="0"/>
              <a:t>Department of Veterans Affairs - VA fiduciary </a:t>
            </a:r>
          </a:p>
          <a:p>
            <a:pPr>
              <a:lnSpc>
                <a:spcPct val="150000"/>
              </a:lnSpc>
            </a:pPr>
            <a:r>
              <a:rPr lang="en-US" sz="2400" dirty="0"/>
              <a:t>Representative payees and VA fiduciaries only manage Martina’s benefits – not financial affairs, other property, or medical matters </a:t>
            </a:r>
          </a:p>
          <a:p>
            <a:endParaRPr lang="en-US" sz="2800" dirty="0"/>
          </a:p>
        </p:txBody>
      </p:sp>
    </p:spTree>
    <p:extLst>
      <p:ext uri="{BB962C8B-B14F-4D97-AF65-F5344CB8AC3E}">
        <p14:creationId xmlns:p14="http://schemas.microsoft.com/office/powerpoint/2010/main" val="3409352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dirty="0"/>
              <a:t>What is a </a:t>
            </a:r>
            <a:r>
              <a:rPr lang="en-US" sz="3600" b="1" dirty="0"/>
              <a:t>guardian of property</a:t>
            </a:r>
            <a:r>
              <a:rPr lang="en-US" sz="3600" dirty="0"/>
              <a:t>? </a:t>
            </a:r>
          </a:p>
        </p:txBody>
      </p:sp>
      <p:sp>
        <p:nvSpPr>
          <p:cNvPr id="4" name="Content Placeholder 3"/>
          <p:cNvSpPr>
            <a:spLocks noGrp="1"/>
          </p:cNvSpPr>
          <p:nvPr>
            <p:ph idx="1"/>
          </p:nvPr>
        </p:nvSpPr>
        <p:spPr/>
        <p:txBody>
          <a:bodyPr>
            <a:normAutofit fontScale="85000" lnSpcReduction="10000"/>
          </a:bodyPr>
          <a:lstStyle/>
          <a:p>
            <a:pPr>
              <a:lnSpc>
                <a:spcPct val="150000"/>
              </a:lnSpc>
            </a:pPr>
            <a:r>
              <a:rPr lang="en-US" sz="2800" dirty="0"/>
              <a:t>A court names someone to manage Martina’s money and property if it finds that she can’t manage it alone </a:t>
            </a:r>
          </a:p>
          <a:p>
            <a:pPr>
              <a:lnSpc>
                <a:spcPct val="150000"/>
              </a:lnSpc>
            </a:pPr>
            <a:r>
              <a:rPr lang="en-US" sz="2800" dirty="0"/>
              <a:t>Martina might also have a ‘guardian of the person’ if she can’t make her own health care or other decisions </a:t>
            </a:r>
          </a:p>
          <a:p>
            <a:pPr>
              <a:lnSpc>
                <a:spcPct val="150000"/>
              </a:lnSpc>
            </a:pPr>
            <a:r>
              <a:rPr lang="en-US" sz="2800" dirty="0"/>
              <a:t>Terms vary by state – (e.g., conservator, guardian of estate) </a:t>
            </a:r>
          </a:p>
          <a:p>
            <a:endParaRPr lang="en-US" sz="2800" dirty="0"/>
          </a:p>
        </p:txBody>
      </p:sp>
    </p:spTree>
    <p:extLst>
      <p:ext uri="{BB962C8B-B14F-4D97-AF65-F5344CB8AC3E}">
        <p14:creationId xmlns:p14="http://schemas.microsoft.com/office/powerpoint/2010/main" val="17554520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dirty="0"/>
              <a:t>What is a </a:t>
            </a:r>
            <a:r>
              <a:rPr lang="en-US" sz="3600" b="1" dirty="0"/>
              <a:t>trustee</a:t>
            </a:r>
            <a:r>
              <a:rPr lang="en-US" sz="3600" dirty="0"/>
              <a:t>? </a:t>
            </a:r>
          </a:p>
        </p:txBody>
      </p:sp>
      <p:sp>
        <p:nvSpPr>
          <p:cNvPr id="4" name="Content Placeholder 3"/>
          <p:cNvSpPr>
            <a:spLocks noGrp="1"/>
          </p:cNvSpPr>
          <p:nvPr>
            <p:ph idx="1"/>
          </p:nvPr>
        </p:nvSpPr>
        <p:spPr/>
        <p:txBody>
          <a:bodyPr>
            <a:normAutofit/>
          </a:bodyPr>
          <a:lstStyle/>
          <a:p>
            <a:r>
              <a:rPr lang="en-US" sz="2400" dirty="0"/>
              <a:t>Fiduciary under a revocable living trust </a:t>
            </a:r>
          </a:p>
          <a:p>
            <a:pPr lvl="1"/>
            <a:r>
              <a:rPr lang="en-US" sz="2400" dirty="0"/>
              <a:t>Martina signs a legal document called a living trust</a:t>
            </a:r>
          </a:p>
          <a:p>
            <a:pPr lvl="1"/>
            <a:r>
              <a:rPr lang="en-US" sz="2400" dirty="0"/>
              <a:t>Martina transfers ownership of money and property to the trust </a:t>
            </a:r>
          </a:p>
          <a:p>
            <a:pPr lvl="1"/>
            <a:r>
              <a:rPr lang="en-US" sz="2400" dirty="0"/>
              <a:t>Trustee can pay bills or make other financial and property decisions if Martina can no longer manage her money or property </a:t>
            </a:r>
          </a:p>
          <a:p>
            <a:r>
              <a:rPr lang="en-US" sz="2400" dirty="0"/>
              <a:t>Beneficiaries receive money or property from the trust </a:t>
            </a:r>
          </a:p>
          <a:p>
            <a:endParaRPr lang="en-US" sz="2400" dirty="0"/>
          </a:p>
        </p:txBody>
      </p:sp>
    </p:spTree>
    <p:extLst>
      <p:ext uri="{BB962C8B-B14F-4D97-AF65-F5344CB8AC3E}">
        <p14:creationId xmlns:p14="http://schemas.microsoft.com/office/powerpoint/2010/main" val="11705059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0C631-B5E7-4922-8C94-14F9242C314A}"/>
              </a:ext>
            </a:extLst>
          </p:cNvPr>
          <p:cNvSpPr>
            <a:spLocks noGrp="1"/>
          </p:cNvSpPr>
          <p:nvPr>
            <p:ph type="title"/>
          </p:nvPr>
        </p:nvSpPr>
        <p:spPr/>
        <p:txBody>
          <a:bodyPr>
            <a:normAutofit/>
          </a:bodyPr>
          <a:lstStyle/>
          <a:p>
            <a:r>
              <a:rPr lang="en-US" sz="3600" dirty="0"/>
              <a:t>What does it mean to be a </a:t>
            </a:r>
            <a:r>
              <a:rPr lang="en-US" sz="3600" b="1" dirty="0"/>
              <a:t>fiduciary</a:t>
            </a:r>
            <a:r>
              <a:rPr lang="en-US" sz="3600" dirty="0"/>
              <a:t>?</a:t>
            </a:r>
          </a:p>
        </p:txBody>
      </p:sp>
      <p:sp>
        <p:nvSpPr>
          <p:cNvPr id="3" name="Text Placeholder 2">
            <a:extLst>
              <a:ext uri="{FF2B5EF4-FFF2-40B4-BE49-F238E27FC236}">
                <a16:creationId xmlns:a16="http://schemas.microsoft.com/office/drawing/2014/main" id="{B56E25C3-74D2-477D-95C8-BC3F3FB86159}"/>
              </a:ext>
            </a:extLst>
          </p:cNvPr>
          <p:cNvSpPr>
            <a:spLocks noGrp="1"/>
          </p:cNvSpPr>
          <p:nvPr>
            <p:ph idx="1"/>
          </p:nvPr>
        </p:nvSpPr>
        <p:spPr/>
        <p:txBody>
          <a:bodyPr>
            <a:normAutofit fontScale="92500" lnSpcReduction="10000"/>
          </a:bodyPr>
          <a:lstStyle/>
          <a:p>
            <a:pPr>
              <a:lnSpc>
                <a:spcPct val="150000"/>
              </a:lnSpc>
            </a:pPr>
            <a:r>
              <a:rPr lang="en-US" sz="2800" dirty="0"/>
              <a:t>Can you use Martina’s money to buy yourself a new phone? </a:t>
            </a:r>
          </a:p>
          <a:p>
            <a:pPr>
              <a:lnSpc>
                <a:spcPct val="150000"/>
              </a:lnSpc>
            </a:pPr>
            <a:r>
              <a:rPr lang="en-US" sz="2800" dirty="0"/>
              <a:t>Can you use Martina’s money to fix your car?</a:t>
            </a:r>
          </a:p>
          <a:p>
            <a:pPr>
              <a:lnSpc>
                <a:spcPct val="150000"/>
              </a:lnSpc>
            </a:pPr>
            <a:r>
              <a:rPr lang="en-US" sz="2800" dirty="0"/>
              <a:t>Can you use Martina’s money to fix the roof of your home?</a:t>
            </a:r>
          </a:p>
          <a:p>
            <a:pPr>
              <a:lnSpc>
                <a:spcPct val="150000"/>
              </a:lnSpc>
            </a:pPr>
            <a:r>
              <a:rPr lang="en-US" sz="2800" dirty="0"/>
              <a:t>Can you give yourself a loan and pay it back later?</a:t>
            </a:r>
          </a:p>
          <a:p>
            <a:pPr marL="66675" indent="0">
              <a:buNone/>
            </a:pPr>
            <a:endParaRPr lang="en-US" sz="3200" dirty="0"/>
          </a:p>
        </p:txBody>
      </p:sp>
    </p:spTree>
    <p:extLst>
      <p:ext uri="{BB962C8B-B14F-4D97-AF65-F5344CB8AC3E}">
        <p14:creationId xmlns:p14="http://schemas.microsoft.com/office/powerpoint/2010/main" val="6405973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dirty="0"/>
              <a:t>Duties of a fiduciary	</a:t>
            </a:r>
          </a:p>
        </p:txBody>
      </p:sp>
      <p:sp>
        <p:nvSpPr>
          <p:cNvPr id="4" name="Content Placeholder 3"/>
          <p:cNvSpPr>
            <a:spLocks noGrp="1"/>
          </p:cNvSpPr>
          <p:nvPr>
            <p:ph idx="1"/>
          </p:nvPr>
        </p:nvSpPr>
        <p:spPr/>
        <p:txBody>
          <a:bodyPr>
            <a:normAutofit lnSpcReduction="10000"/>
          </a:bodyPr>
          <a:lstStyle/>
          <a:p>
            <a:pPr>
              <a:lnSpc>
                <a:spcPct val="150000"/>
              </a:lnSpc>
            </a:pPr>
            <a:r>
              <a:rPr lang="en-US" sz="3200" dirty="0"/>
              <a:t>Act only in the person’s best interest</a:t>
            </a:r>
          </a:p>
          <a:p>
            <a:pPr>
              <a:lnSpc>
                <a:spcPct val="150000"/>
              </a:lnSpc>
            </a:pPr>
            <a:r>
              <a:rPr lang="en-US" sz="3200" dirty="0"/>
              <a:t>Manage the money and property carefully</a:t>
            </a:r>
          </a:p>
          <a:p>
            <a:pPr>
              <a:lnSpc>
                <a:spcPct val="150000"/>
              </a:lnSpc>
            </a:pPr>
            <a:r>
              <a:rPr lang="en-US" sz="3200" dirty="0"/>
              <a:t>Keep the money and property separate</a:t>
            </a:r>
          </a:p>
          <a:p>
            <a:pPr>
              <a:lnSpc>
                <a:spcPct val="150000"/>
              </a:lnSpc>
            </a:pPr>
            <a:r>
              <a:rPr lang="en-US" sz="3200" dirty="0"/>
              <a:t>Keep good records</a:t>
            </a:r>
          </a:p>
        </p:txBody>
      </p:sp>
    </p:spTree>
    <p:extLst>
      <p:ext uri="{BB962C8B-B14F-4D97-AF65-F5344CB8AC3E}">
        <p14:creationId xmlns:p14="http://schemas.microsoft.com/office/powerpoint/2010/main" val="26304703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dirty="0"/>
              <a:t>State-specific guides</a:t>
            </a:r>
          </a:p>
        </p:txBody>
      </p:sp>
      <p:sp>
        <p:nvSpPr>
          <p:cNvPr id="4" name="Content Placeholder 3"/>
          <p:cNvSpPr>
            <a:spLocks noGrp="1"/>
          </p:cNvSpPr>
          <p:nvPr>
            <p:ph idx="1"/>
          </p:nvPr>
        </p:nvSpPr>
        <p:spPr>
          <a:xfrm>
            <a:off x="437895" y="1558199"/>
            <a:ext cx="8036720" cy="4106412"/>
          </a:xfrm>
        </p:spPr>
        <p:txBody>
          <a:bodyPr>
            <a:normAutofit lnSpcReduction="10000"/>
          </a:bodyPr>
          <a:lstStyle/>
          <a:p>
            <a:r>
              <a:rPr lang="en-US" sz="2800" dirty="0"/>
              <a:t>We developed state-specific MSEM guides for</a:t>
            </a:r>
          </a:p>
          <a:p>
            <a:endParaRPr lang="en-US" sz="2800" dirty="0"/>
          </a:p>
          <a:p>
            <a:pPr marL="88900" indent="0">
              <a:buNone/>
            </a:pPr>
            <a:endParaRPr lang="en-US" sz="2800" dirty="0"/>
          </a:p>
          <a:p>
            <a:endParaRPr lang="en-US" sz="2800" dirty="0"/>
          </a:p>
          <a:p>
            <a:r>
              <a:rPr lang="en-US" sz="2800" dirty="0"/>
              <a:t>Professionals used our Tips and Templates Guide to create their own </a:t>
            </a:r>
          </a:p>
          <a:p>
            <a:pPr marL="409575" lvl="1" indent="0">
              <a:buNone/>
            </a:pPr>
            <a:r>
              <a:rPr lang="en-US" sz="2400" dirty="0"/>
              <a:t>(Alabama, Idaho, Michigan, Nebraska, and Texas)</a:t>
            </a:r>
          </a:p>
        </p:txBody>
      </p:sp>
      <p:sp>
        <p:nvSpPr>
          <p:cNvPr id="5" name="TextBox 4">
            <a:extLst>
              <a:ext uri="{FF2B5EF4-FFF2-40B4-BE49-F238E27FC236}">
                <a16:creationId xmlns:a16="http://schemas.microsoft.com/office/drawing/2014/main" id="{A1C99675-084A-4962-9BB7-C7ED67756231}"/>
              </a:ext>
            </a:extLst>
          </p:cNvPr>
          <p:cNvSpPr txBox="1"/>
          <p:nvPr/>
        </p:nvSpPr>
        <p:spPr>
          <a:xfrm flipH="1">
            <a:off x="4139419" y="2402953"/>
            <a:ext cx="2208241" cy="1774845"/>
          </a:xfrm>
          <a:prstGeom prst="rect">
            <a:avLst/>
          </a:prstGeom>
          <a:noFill/>
        </p:spPr>
        <p:txBody>
          <a:bodyPr wrap="square" rtlCol="0">
            <a:spAutoFit/>
          </a:bodyPr>
          <a:lstStyle/>
          <a:p>
            <a:pPr marL="685800" lvl="1" indent="-219075">
              <a:spcBef>
                <a:spcPts val="750"/>
              </a:spcBef>
              <a:buClr>
                <a:schemeClr val="dk2"/>
              </a:buClr>
              <a:buSzPts val="1000"/>
              <a:buFont typeface="Noto Sans Symbols"/>
              <a:buChar char="◻"/>
            </a:pPr>
            <a:r>
              <a:rPr lang="en-US" sz="2400" dirty="0">
                <a:solidFill>
                  <a:schemeClr val="dk1"/>
                </a:solidFill>
                <a:latin typeface="Georgia"/>
                <a:sym typeface="Georgia"/>
              </a:rPr>
              <a:t>Illinois</a:t>
            </a:r>
          </a:p>
          <a:p>
            <a:pPr marL="685800" lvl="1" indent="-219075">
              <a:spcBef>
                <a:spcPts val="750"/>
              </a:spcBef>
              <a:buClr>
                <a:schemeClr val="dk2"/>
              </a:buClr>
              <a:buSzPts val="1000"/>
              <a:buFont typeface="Noto Sans Symbols"/>
              <a:buChar char="◻"/>
            </a:pPr>
            <a:r>
              <a:rPr lang="en-US" sz="2400" dirty="0">
                <a:solidFill>
                  <a:schemeClr val="dk1"/>
                </a:solidFill>
                <a:latin typeface="Georgia"/>
                <a:sym typeface="Georgia"/>
              </a:rPr>
              <a:t>Oregon</a:t>
            </a:r>
          </a:p>
          <a:p>
            <a:pPr marL="685800" lvl="1" indent="-219075">
              <a:spcBef>
                <a:spcPts val="750"/>
              </a:spcBef>
              <a:buClr>
                <a:schemeClr val="dk2"/>
              </a:buClr>
              <a:buSzPts val="1000"/>
              <a:buFont typeface="Noto Sans Symbols"/>
              <a:buChar char="◻"/>
            </a:pPr>
            <a:r>
              <a:rPr lang="en-US" sz="2400" dirty="0">
                <a:solidFill>
                  <a:schemeClr val="dk1"/>
                </a:solidFill>
                <a:latin typeface="Georgia"/>
                <a:sym typeface="Georgia"/>
              </a:rPr>
              <a:t>Virginia	</a:t>
            </a:r>
          </a:p>
          <a:p>
            <a:endParaRPr lang="en-US" sz="2400" dirty="0"/>
          </a:p>
        </p:txBody>
      </p:sp>
      <p:sp>
        <p:nvSpPr>
          <p:cNvPr id="6" name="TextBox 5">
            <a:extLst>
              <a:ext uri="{FF2B5EF4-FFF2-40B4-BE49-F238E27FC236}">
                <a16:creationId xmlns:a16="http://schemas.microsoft.com/office/drawing/2014/main" id="{67DEC7C5-B14A-4CD7-82F4-2F5A62F63FD9}"/>
              </a:ext>
            </a:extLst>
          </p:cNvPr>
          <p:cNvSpPr txBox="1"/>
          <p:nvPr/>
        </p:nvSpPr>
        <p:spPr>
          <a:xfrm>
            <a:off x="1811249" y="2420482"/>
            <a:ext cx="2720535" cy="1405513"/>
          </a:xfrm>
          <a:prstGeom prst="rect">
            <a:avLst/>
          </a:prstGeom>
          <a:noFill/>
        </p:spPr>
        <p:txBody>
          <a:bodyPr wrap="square" rtlCol="0">
            <a:spAutoFit/>
          </a:bodyPr>
          <a:lstStyle/>
          <a:p>
            <a:pPr marL="685800" lvl="1" indent="-219075">
              <a:spcBef>
                <a:spcPts val="750"/>
              </a:spcBef>
              <a:buClr>
                <a:schemeClr val="dk2"/>
              </a:buClr>
              <a:buSzPts val="1000"/>
              <a:buFont typeface="Noto Sans Symbols"/>
              <a:buChar char="◻"/>
            </a:pPr>
            <a:r>
              <a:rPr lang="en-US" sz="2400" dirty="0">
                <a:solidFill>
                  <a:schemeClr val="dk1"/>
                </a:solidFill>
                <a:latin typeface="Georgia"/>
                <a:sym typeface="Georgia"/>
              </a:rPr>
              <a:t>Arizona</a:t>
            </a:r>
          </a:p>
          <a:p>
            <a:pPr marL="685800" lvl="1" indent="-219075">
              <a:spcBef>
                <a:spcPts val="750"/>
              </a:spcBef>
              <a:buClr>
                <a:schemeClr val="dk2"/>
              </a:buClr>
              <a:buSzPts val="1000"/>
              <a:buFont typeface="Noto Sans Symbols"/>
              <a:buChar char="◻"/>
            </a:pPr>
            <a:r>
              <a:rPr lang="en-US" sz="2400" dirty="0">
                <a:solidFill>
                  <a:schemeClr val="dk1"/>
                </a:solidFill>
                <a:latin typeface="Georgia"/>
                <a:sym typeface="Georgia"/>
              </a:rPr>
              <a:t>Florida</a:t>
            </a:r>
          </a:p>
          <a:p>
            <a:pPr marL="685800" lvl="1" indent="-219075">
              <a:spcBef>
                <a:spcPts val="750"/>
              </a:spcBef>
              <a:buClr>
                <a:schemeClr val="dk2"/>
              </a:buClr>
              <a:buSzPts val="1000"/>
              <a:buFont typeface="Noto Sans Symbols"/>
              <a:buChar char="◻"/>
            </a:pPr>
            <a:r>
              <a:rPr lang="en-US" sz="2400" dirty="0">
                <a:solidFill>
                  <a:schemeClr val="dk1"/>
                </a:solidFill>
                <a:latin typeface="Georgia"/>
                <a:sym typeface="Georgia"/>
              </a:rPr>
              <a:t>Georgia</a:t>
            </a:r>
            <a:endParaRPr lang="en-US" sz="1200" dirty="0"/>
          </a:p>
        </p:txBody>
      </p:sp>
    </p:spTree>
    <p:extLst>
      <p:ext uri="{BB962C8B-B14F-4D97-AF65-F5344CB8AC3E}">
        <p14:creationId xmlns:p14="http://schemas.microsoft.com/office/powerpoint/2010/main" val="30231280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5835D-43EA-45BB-9552-1543291AF76F}"/>
              </a:ext>
            </a:extLst>
          </p:cNvPr>
          <p:cNvSpPr>
            <a:spLocks noGrp="1"/>
          </p:cNvSpPr>
          <p:nvPr>
            <p:ph type="title"/>
          </p:nvPr>
        </p:nvSpPr>
        <p:spPr>
          <a:xfrm>
            <a:off x="553642" y="356494"/>
            <a:ext cx="8036720" cy="743347"/>
          </a:xfrm>
        </p:spPr>
        <p:txBody>
          <a:bodyPr>
            <a:noAutofit/>
          </a:bodyPr>
          <a:lstStyle/>
          <a:p>
            <a:r>
              <a:rPr lang="en-US" sz="3200" dirty="0"/>
              <a:t>Where to find Managing Someone Else’s Money</a:t>
            </a:r>
          </a:p>
        </p:txBody>
      </p:sp>
      <p:sp>
        <p:nvSpPr>
          <p:cNvPr id="3" name="Text Placeholder 2">
            <a:extLst>
              <a:ext uri="{FF2B5EF4-FFF2-40B4-BE49-F238E27FC236}">
                <a16:creationId xmlns:a16="http://schemas.microsoft.com/office/drawing/2014/main" id="{D2DA3BF9-F2AA-416C-ACDE-FB163F6F2FAE}"/>
              </a:ext>
            </a:extLst>
          </p:cNvPr>
          <p:cNvSpPr>
            <a:spLocks noGrp="1"/>
          </p:cNvSpPr>
          <p:nvPr>
            <p:ph idx="1"/>
          </p:nvPr>
        </p:nvSpPr>
        <p:spPr/>
        <p:txBody>
          <a:bodyPr>
            <a:normAutofit lnSpcReduction="10000"/>
          </a:bodyPr>
          <a:lstStyle/>
          <a:p>
            <a:pPr marL="66675" indent="0" algn="ctr">
              <a:buNone/>
            </a:pPr>
            <a:r>
              <a:rPr lang="en-US" sz="2800" dirty="0"/>
              <a:t>Bulk order for FREE – </a:t>
            </a:r>
            <a:r>
              <a:rPr lang="en-US" sz="2800" dirty="0">
                <a:hlinkClick r:id="rId3"/>
              </a:rPr>
              <a:t>Pueblo.gpo.gov/CFPBPubs</a:t>
            </a:r>
            <a:endParaRPr lang="en-US" sz="2800" dirty="0"/>
          </a:p>
          <a:p>
            <a:pPr algn="ctr"/>
            <a:endParaRPr lang="en-US" sz="2800" dirty="0"/>
          </a:p>
          <a:p>
            <a:pPr marL="66675" indent="0" algn="ctr">
              <a:buNone/>
            </a:pPr>
            <a:r>
              <a:rPr lang="en-US" sz="2800" dirty="0"/>
              <a:t>Download – </a:t>
            </a:r>
            <a:r>
              <a:rPr lang="en-US" sz="2800" dirty="0">
                <a:hlinkClick r:id="rId4"/>
              </a:rPr>
              <a:t>consumerfinance.gov/</a:t>
            </a:r>
            <a:r>
              <a:rPr lang="en-US" sz="2800" dirty="0" err="1">
                <a:hlinkClick r:id="rId4"/>
              </a:rPr>
              <a:t>msem</a:t>
            </a:r>
            <a:endParaRPr lang="en-US" sz="2800" dirty="0"/>
          </a:p>
          <a:p>
            <a:pPr marL="66675" indent="0" algn="ctr">
              <a:buNone/>
            </a:pPr>
            <a:endParaRPr lang="en-US" sz="2800" dirty="0"/>
          </a:p>
          <a:p>
            <a:pPr marL="66675" indent="0" algn="ctr">
              <a:buNone/>
            </a:pPr>
            <a:r>
              <a:rPr lang="en-US" sz="2800" dirty="0"/>
              <a:t>For questions about the guides – </a:t>
            </a:r>
            <a:r>
              <a:rPr lang="en-US" sz="2800" dirty="0">
                <a:hlinkClick r:id="rId5"/>
              </a:rPr>
              <a:t>OlderAmericans@cfpb.gov</a:t>
            </a:r>
            <a:endParaRPr lang="en-US" sz="2800" dirty="0"/>
          </a:p>
          <a:p>
            <a:pPr marL="66675" indent="0">
              <a:buNone/>
            </a:pPr>
            <a:endParaRPr lang="en-US" sz="3200" dirty="0"/>
          </a:p>
        </p:txBody>
      </p:sp>
    </p:spTree>
    <p:extLst>
      <p:ext uri="{BB962C8B-B14F-4D97-AF65-F5344CB8AC3E}">
        <p14:creationId xmlns:p14="http://schemas.microsoft.com/office/powerpoint/2010/main" val="10976981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5D7EC-7D67-40D2-AF5B-38EE79056191}"/>
              </a:ext>
            </a:extLst>
          </p:cNvPr>
          <p:cNvSpPr>
            <a:spLocks noGrp="1"/>
          </p:cNvSpPr>
          <p:nvPr>
            <p:ph type="title"/>
          </p:nvPr>
        </p:nvSpPr>
        <p:spPr/>
        <p:txBody>
          <a:bodyPr>
            <a:normAutofit/>
          </a:bodyPr>
          <a:lstStyle/>
          <a:p>
            <a:r>
              <a:rPr lang="en-US" sz="3600" dirty="0"/>
              <a:t>Financial exploitation: the problem</a:t>
            </a:r>
          </a:p>
        </p:txBody>
      </p:sp>
      <p:sp>
        <p:nvSpPr>
          <p:cNvPr id="3" name="Text Placeholder 2">
            <a:extLst>
              <a:ext uri="{FF2B5EF4-FFF2-40B4-BE49-F238E27FC236}">
                <a16:creationId xmlns:a16="http://schemas.microsoft.com/office/drawing/2014/main" id="{89C916B5-6A46-42AA-80B3-8DA121083D66}"/>
              </a:ext>
            </a:extLst>
          </p:cNvPr>
          <p:cNvSpPr>
            <a:spLocks noGrp="1"/>
          </p:cNvSpPr>
          <p:nvPr>
            <p:ph idx="1"/>
          </p:nvPr>
        </p:nvSpPr>
        <p:spPr/>
        <p:txBody>
          <a:bodyPr>
            <a:normAutofit fontScale="92500"/>
          </a:bodyPr>
          <a:lstStyle/>
          <a:p>
            <a:pPr>
              <a:spcAft>
                <a:spcPts val="1200"/>
              </a:spcAft>
            </a:pPr>
            <a:r>
              <a:rPr lang="en-US" sz="2400" b="1" dirty="0"/>
              <a:t>$2.9 billion </a:t>
            </a:r>
            <a:r>
              <a:rPr lang="en-US" sz="2400" dirty="0"/>
              <a:t>lost to financial exploitation in 2010</a:t>
            </a:r>
          </a:p>
          <a:p>
            <a:pPr>
              <a:spcAft>
                <a:spcPts val="1200"/>
              </a:spcAft>
            </a:pPr>
            <a:r>
              <a:rPr lang="en-US" sz="2400" dirty="0"/>
              <a:t>Between 2013 and 2019, financial institutions reported </a:t>
            </a:r>
            <a:r>
              <a:rPr lang="en-US" sz="2400" b="1" dirty="0"/>
              <a:t>over 180,000 suspicious activities </a:t>
            </a:r>
            <a:r>
              <a:rPr lang="en-US" sz="2400" dirty="0"/>
              <a:t>targeting older adults, </a:t>
            </a:r>
            <a:r>
              <a:rPr lang="en-US" sz="2400" b="1" dirty="0"/>
              <a:t>involving $6 billion+</a:t>
            </a:r>
          </a:p>
          <a:p>
            <a:pPr>
              <a:spcAft>
                <a:spcPts val="1200"/>
              </a:spcAft>
            </a:pPr>
            <a:r>
              <a:rPr lang="en-US" sz="2400" b="1" dirty="0"/>
              <a:t>In suspicious activity reports (SARs) </a:t>
            </a:r>
            <a:r>
              <a:rPr lang="en-US" sz="2400" dirty="0"/>
              <a:t>involving a loss to an older adult, the</a:t>
            </a:r>
            <a:r>
              <a:rPr lang="en-US" sz="2400" b="1" dirty="0"/>
              <a:t> average amount lost </a:t>
            </a:r>
            <a:r>
              <a:rPr lang="en-US" sz="2400" dirty="0"/>
              <a:t>was</a:t>
            </a:r>
            <a:r>
              <a:rPr lang="en-US" sz="2400" b="1" dirty="0"/>
              <a:t> $34,200</a:t>
            </a:r>
          </a:p>
          <a:p>
            <a:pPr>
              <a:spcAft>
                <a:spcPts val="1200"/>
              </a:spcAft>
            </a:pPr>
            <a:r>
              <a:rPr lang="en-US" sz="2400" b="1" dirty="0"/>
              <a:t>1 in 44 cases</a:t>
            </a:r>
            <a:r>
              <a:rPr lang="en-US" sz="2400" dirty="0"/>
              <a:t> are reported to authorities</a:t>
            </a:r>
            <a:endParaRPr lang="en-US" sz="2400" b="1" dirty="0"/>
          </a:p>
        </p:txBody>
      </p:sp>
    </p:spTree>
    <p:extLst>
      <p:ext uri="{BB962C8B-B14F-4D97-AF65-F5344CB8AC3E}">
        <p14:creationId xmlns:p14="http://schemas.microsoft.com/office/powerpoint/2010/main" val="39327187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dirty="0"/>
              <a:t>Preventing financial exploitation</a:t>
            </a:r>
          </a:p>
        </p:txBody>
      </p:sp>
      <p:sp>
        <p:nvSpPr>
          <p:cNvPr id="4" name="Content Placeholder 3"/>
          <p:cNvSpPr>
            <a:spLocks noGrp="1"/>
          </p:cNvSpPr>
          <p:nvPr>
            <p:ph idx="1"/>
          </p:nvPr>
        </p:nvSpPr>
        <p:spPr/>
        <p:txBody>
          <a:bodyPr>
            <a:normAutofit/>
          </a:bodyPr>
          <a:lstStyle/>
          <a:p>
            <a:pPr>
              <a:spcAft>
                <a:spcPts val="1200"/>
              </a:spcAft>
            </a:pPr>
            <a:r>
              <a:rPr lang="en-US" sz="2800" dirty="0"/>
              <a:t>Warning signs of financial exploitation</a:t>
            </a:r>
          </a:p>
          <a:p>
            <a:pPr>
              <a:spcAft>
                <a:spcPts val="1200"/>
              </a:spcAft>
            </a:pPr>
            <a:r>
              <a:rPr lang="en-US" sz="2800" dirty="0"/>
              <a:t>How to protect the person from scams</a:t>
            </a:r>
          </a:p>
          <a:p>
            <a:pPr>
              <a:spcAft>
                <a:spcPts val="1200"/>
              </a:spcAft>
            </a:pPr>
            <a:r>
              <a:rPr lang="en-US" sz="2800" dirty="0"/>
              <a:t>Common scams</a:t>
            </a:r>
          </a:p>
          <a:p>
            <a:pPr>
              <a:spcAft>
                <a:spcPts val="1200"/>
              </a:spcAft>
            </a:pPr>
            <a:r>
              <a:rPr lang="en-US" sz="2800" dirty="0"/>
              <a:t>What to do if you suspect financial abuse or exploitation</a:t>
            </a:r>
          </a:p>
          <a:p>
            <a:endParaRPr lang="en-US" sz="2800" dirty="0"/>
          </a:p>
        </p:txBody>
      </p:sp>
    </p:spTree>
    <p:extLst>
      <p:ext uri="{BB962C8B-B14F-4D97-AF65-F5344CB8AC3E}">
        <p14:creationId xmlns:p14="http://schemas.microsoft.com/office/powerpoint/2010/main" val="11858801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6D8EE-1B52-431B-8C03-ADD15D779925}"/>
              </a:ext>
            </a:extLst>
          </p:cNvPr>
          <p:cNvSpPr>
            <a:spLocks noGrp="1"/>
          </p:cNvSpPr>
          <p:nvPr>
            <p:ph type="title"/>
          </p:nvPr>
        </p:nvSpPr>
        <p:spPr>
          <a:xfrm>
            <a:off x="553642" y="588190"/>
            <a:ext cx="8368685" cy="557510"/>
          </a:xfrm>
        </p:spPr>
        <p:txBody>
          <a:bodyPr>
            <a:noAutofit/>
          </a:bodyPr>
          <a:lstStyle/>
          <a:p>
            <a:r>
              <a:rPr lang="en-US" sz="3400" dirty="0"/>
              <a:t>Warning signs of financial exploitation</a:t>
            </a:r>
          </a:p>
        </p:txBody>
      </p:sp>
      <p:sp>
        <p:nvSpPr>
          <p:cNvPr id="3" name="Text Placeholder 2">
            <a:extLst>
              <a:ext uri="{FF2B5EF4-FFF2-40B4-BE49-F238E27FC236}">
                <a16:creationId xmlns:a16="http://schemas.microsoft.com/office/drawing/2014/main" id="{4134F015-B947-42BB-92CF-BB71BD9F4061}"/>
              </a:ext>
            </a:extLst>
          </p:cNvPr>
          <p:cNvSpPr>
            <a:spLocks noGrp="1"/>
          </p:cNvSpPr>
          <p:nvPr>
            <p:ph idx="1"/>
          </p:nvPr>
        </p:nvSpPr>
        <p:spPr>
          <a:xfrm>
            <a:off x="553642" y="1524001"/>
            <a:ext cx="8036720" cy="4294908"/>
          </a:xfrm>
        </p:spPr>
        <p:txBody>
          <a:bodyPr>
            <a:normAutofit lnSpcReduction="10000"/>
          </a:bodyPr>
          <a:lstStyle/>
          <a:p>
            <a:r>
              <a:rPr lang="en-US" sz="2400" dirty="0"/>
              <a:t>You notice…</a:t>
            </a:r>
          </a:p>
          <a:p>
            <a:pPr lvl="1"/>
            <a:r>
              <a:rPr lang="en-US" sz="2400" dirty="0"/>
              <a:t>Some money or property is missing</a:t>
            </a:r>
          </a:p>
          <a:p>
            <a:pPr lvl="1"/>
            <a:r>
              <a:rPr lang="en-US" sz="2400" dirty="0"/>
              <a:t>Sudden changes in Martina’s spending or savings</a:t>
            </a:r>
          </a:p>
          <a:p>
            <a:pPr lvl="2"/>
            <a:r>
              <a:rPr lang="en-US" sz="2400" dirty="0"/>
              <a:t>Tries to wire large amounts of money</a:t>
            </a:r>
          </a:p>
          <a:p>
            <a:pPr lvl="2"/>
            <a:r>
              <a:rPr lang="en-US" sz="2400" dirty="0"/>
              <a:t>Uses the ATM a lot</a:t>
            </a:r>
          </a:p>
          <a:p>
            <a:pPr lvl="2"/>
            <a:r>
              <a:rPr lang="en-US" sz="2400" dirty="0"/>
              <a:t>Is not able to pay bills that are usually paid</a:t>
            </a:r>
          </a:p>
          <a:p>
            <a:pPr lvl="2"/>
            <a:r>
              <a:rPr lang="en-US" sz="2400" dirty="0"/>
              <a:t>Stops receiving bank statements or bills</a:t>
            </a:r>
          </a:p>
          <a:p>
            <a:pPr lvl="2"/>
            <a:r>
              <a:rPr lang="en-US" sz="2400" dirty="0"/>
              <a:t>Puts names on bank or other accounts that you don’t recognize</a:t>
            </a:r>
          </a:p>
          <a:p>
            <a:pPr lvl="1"/>
            <a:endParaRPr lang="en-US" sz="2800" dirty="0"/>
          </a:p>
        </p:txBody>
      </p:sp>
    </p:spTree>
    <p:extLst>
      <p:ext uri="{BB962C8B-B14F-4D97-AF65-F5344CB8AC3E}">
        <p14:creationId xmlns:p14="http://schemas.microsoft.com/office/powerpoint/2010/main" val="42095931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2800D-E2D7-4552-A1B3-EDE26933E305}"/>
              </a:ext>
            </a:extLst>
          </p:cNvPr>
          <p:cNvSpPr>
            <a:spLocks noGrp="1"/>
          </p:cNvSpPr>
          <p:nvPr>
            <p:ph type="title"/>
          </p:nvPr>
        </p:nvSpPr>
        <p:spPr/>
        <p:txBody>
          <a:bodyPr>
            <a:normAutofit/>
          </a:bodyPr>
          <a:lstStyle/>
          <a:p>
            <a:r>
              <a:rPr lang="en-US" sz="3600" dirty="0"/>
              <a:t>Warning signs, continued…</a:t>
            </a:r>
          </a:p>
        </p:txBody>
      </p:sp>
      <p:sp>
        <p:nvSpPr>
          <p:cNvPr id="3" name="Text Placeholder 2">
            <a:extLst>
              <a:ext uri="{FF2B5EF4-FFF2-40B4-BE49-F238E27FC236}">
                <a16:creationId xmlns:a16="http://schemas.microsoft.com/office/drawing/2014/main" id="{C3AA1D79-95C8-4147-BAD6-B5D6C5409604}"/>
              </a:ext>
            </a:extLst>
          </p:cNvPr>
          <p:cNvSpPr>
            <a:spLocks noGrp="1"/>
          </p:cNvSpPr>
          <p:nvPr>
            <p:ph idx="1"/>
          </p:nvPr>
        </p:nvSpPr>
        <p:spPr/>
        <p:txBody>
          <a:bodyPr>
            <a:normAutofit/>
          </a:bodyPr>
          <a:lstStyle/>
          <a:p>
            <a:r>
              <a:rPr lang="en-US" sz="2000" dirty="0"/>
              <a:t>Sudden changes in Martina’s spending or savings:</a:t>
            </a:r>
          </a:p>
          <a:p>
            <a:pPr lvl="1"/>
            <a:r>
              <a:rPr lang="en-US" dirty="0"/>
              <a:t>Makes new or unusual gifts to family or others, such as a “new best friend”</a:t>
            </a:r>
          </a:p>
          <a:p>
            <a:pPr lvl="1"/>
            <a:r>
              <a:rPr lang="en-US" dirty="0"/>
              <a:t>Changes beneficiaries of a will, life insurance, or retirement funds</a:t>
            </a:r>
          </a:p>
          <a:p>
            <a:r>
              <a:rPr lang="en-US" sz="2000" dirty="0"/>
              <a:t>Martina says she is afraid or seems afraid of a relative, caregiver, or friend</a:t>
            </a:r>
          </a:p>
          <a:p>
            <a:r>
              <a:rPr lang="en-US" sz="2000" dirty="0"/>
              <a:t>A relative, caregiver, friend, or someone else keeps Martina isolated, does not let her speak for herself, or seems to be controlling her decisions</a:t>
            </a:r>
          </a:p>
          <a:p>
            <a:pPr lvl="1"/>
            <a:endParaRPr lang="en-US" sz="2800" dirty="0"/>
          </a:p>
        </p:txBody>
      </p:sp>
    </p:spTree>
    <p:extLst>
      <p:ext uri="{BB962C8B-B14F-4D97-AF65-F5344CB8AC3E}">
        <p14:creationId xmlns:p14="http://schemas.microsoft.com/office/powerpoint/2010/main" val="42437833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52A71-8C9D-4653-8DDE-325A880781B0}"/>
              </a:ext>
            </a:extLst>
          </p:cNvPr>
          <p:cNvSpPr>
            <a:spLocks noGrp="1"/>
          </p:cNvSpPr>
          <p:nvPr>
            <p:ph type="title"/>
          </p:nvPr>
        </p:nvSpPr>
        <p:spPr/>
        <p:txBody>
          <a:bodyPr>
            <a:normAutofit/>
          </a:bodyPr>
          <a:lstStyle/>
          <a:p>
            <a:r>
              <a:rPr lang="en-US" sz="3600" dirty="0"/>
              <a:t>How to protect Martina from scams</a:t>
            </a:r>
          </a:p>
        </p:txBody>
      </p:sp>
      <p:sp>
        <p:nvSpPr>
          <p:cNvPr id="3" name="Text Placeholder 2">
            <a:extLst>
              <a:ext uri="{FF2B5EF4-FFF2-40B4-BE49-F238E27FC236}">
                <a16:creationId xmlns:a16="http://schemas.microsoft.com/office/drawing/2014/main" id="{2ED75560-9156-41F3-B302-D8DDE3DE7BD9}"/>
              </a:ext>
            </a:extLst>
          </p:cNvPr>
          <p:cNvSpPr>
            <a:spLocks noGrp="1"/>
          </p:cNvSpPr>
          <p:nvPr>
            <p:ph idx="1"/>
          </p:nvPr>
        </p:nvSpPr>
        <p:spPr/>
        <p:txBody>
          <a:bodyPr>
            <a:normAutofit fontScale="92500"/>
          </a:bodyPr>
          <a:lstStyle/>
          <a:p>
            <a:r>
              <a:rPr lang="en-US" sz="2400" dirty="0"/>
              <a:t>Help Martina put her number on the National Do Not Call Registry. </a:t>
            </a:r>
          </a:p>
          <a:p>
            <a:r>
              <a:rPr lang="en-US" sz="2400" dirty="0"/>
              <a:t>Don’t share numbers or passwords for Martina’s accounts, credit cards, or Social Security. </a:t>
            </a:r>
          </a:p>
          <a:p>
            <a:r>
              <a:rPr lang="en-US" sz="2400" dirty="0"/>
              <a:t>After hearing a sales pitch, take time to compare prices.</a:t>
            </a:r>
          </a:p>
          <a:p>
            <a:r>
              <a:rPr lang="en-US" sz="2400" dirty="0"/>
              <a:t>Watch out for deals that are only “good today” and that pressure you to act quickly.</a:t>
            </a:r>
          </a:p>
          <a:p>
            <a:r>
              <a:rPr lang="en-US" sz="2400" dirty="0"/>
              <a:t>Watch for signs that Martina has already been scammed.</a:t>
            </a:r>
          </a:p>
          <a:p>
            <a:pPr marL="66675" indent="0">
              <a:buNone/>
            </a:pPr>
            <a:endParaRPr lang="en-US" sz="2800" dirty="0"/>
          </a:p>
        </p:txBody>
      </p:sp>
    </p:spTree>
    <p:extLst>
      <p:ext uri="{BB962C8B-B14F-4D97-AF65-F5344CB8AC3E}">
        <p14:creationId xmlns:p14="http://schemas.microsoft.com/office/powerpoint/2010/main" val="34336070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70784" y="72057"/>
            <a:ext cx="8202431" cy="1193006"/>
          </a:xfrm>
        </p:spPr>
        <p:txBody>
          <a:bodyPr>
            <a:noAutofit/>
          </a:bodyPr>
          <a:lstStyle/>
          <a:p>
            <a:pPr eaLnBrk="1" hangingPunct="1">
              <a:spcAft>
                <a:spcPct val="0"/>
              </a:spcAft>
              <a:defRPr/>
            </a:pPr>
            <a:r>
              <a:rPr lang="en-US" altLang="en-US" sz="3200" dirty="0">
                <a:latin typeface="Georgia" panose="02040502050405020303" pitchFamily="18" charset="0"/>
                <a:ea typeface="Helvetica Neue" pitchFamily="-84" charset="0"/>
                <a:cs typeface="Helvetica Neue" pitchFamily="-84" charset="0"/>
              </a:rPr>
              <a:t>Common examples of elder financial exploitation</a:t>
            </a:r>
          </a:p>
        </p:txBody>
      </p:sp>
      <p:sp>
        <p:nvSpPr>
          <p:cNvPr id="25603" name="Content Placeholder 2"/>
          <p:cNvSpPr txBox="1">
            <a:spLocks/>
          </p:cNvSpPr>
          <p:nvPr/>
        </p:nvSpPr>
        <p:spPr bwMode="auto">
          <a:xfrm>
            <a:off x="2369877" y="2122886"/>
            <a:ext cx="2359287" cy="1193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pitchFamily="34" charset="0"/>
              <a:buChar char="•"/>
              <a:defRPr sz="3200">
                <a:solidFill>
                  <a:schemeClr val="tx1"/>
                </a:solidFill>
                <a:latin typeface="Calibri" pitchFamily="34" charset="0"/>
                <a:ea typeface="Geneva"/>
                <a:cs typeface="Geneva"/>
              </a:defRPr>
            </a:lvl1pPr>
            <a:lvl2pPr marL="742950" indent="-285750" eaLnBrk="0" hangingPunct="0">
              <a:spcBef>
                <a:spcPct val="20000"/>
              </a:spcBef>
              <a:buFont typeface="Arial" pitchFamily="34" charset="0"/>
              <a:buChar char="–"/>
              <a:defRPr sz="2800">
                <a:solidFill>
                  <a:schemeClr val="tx1"/>
                </a:solidFill>
                <a:latin typeface="Calibri" pitchFamily="34" charset="0"/>
                <a:ea typeface="Geneva"/>
                <a:cs typeface="Geneva"/>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cs typeface="Geneva"/>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cs typeface="Geneva"/>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cs typeface="Geneva"/>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cs typeface="Geneva"/>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cs typeface="Geneva"/>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cs typeface="Geneva"/>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cs typeface="Geneva"/>
              </a:defRPr>
            </a:lvl9pPr>
          </a:lstStyle>
          <a:p>
            <a:pPr eaLnBrk="1" hangingPunct="1">
              <a:spcAft>
                <a:spcPts val="900"/>
              </a:spcAft>
              <a:buNone/>
            </a:pPr>
            <a:r>
              <a:rPr lang="en-US" altLang="en-US" sz="2800" dirty="0">
                <a:solidFill>
                  <a:srgbClr val="000000"/>
                </a:solidFill>
                <a:latin typeface="Georgia" panose="02040502050405020303" pitchFamily="18" charset="0"/>
                <a:ea typeface="MS PGothic" pitchFamily="34" charset="-128"/>
              </a:rPr>
              <a:t>Grandparent / Imposter scams</a:t>
            </a:r>
          </a:p>
        </p:txBody>
      </p:sp>
      <p:sp>
        <p:nvSpPr>
          <p:cNvPr id="25604" name="Content Placeholder 2"/>
          <p:cNvSpPr txBox="1">
            <a:spLocks/>
          </p:cNvSpPr>
          <p:nvPr/>
        </p:nvSpPr>
        <p:spPr bwMode="auto">
          <a:xfrm>
            <a:off x="2342485" y="3943351"/>
            <a:ext cx="1657350" cy="13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pitchFamily="34" charset="0"/>
              <a:buChar char="•"/>
              <a:defRPr sz="3200">
                <a:solidFill>
                  <a:schemeClr val="tx1"/>
                </a:solidFill>
                <a:latin typeface="Calibri" pitchFamily="34" charset="0"/>
                <a:ea typeface="Geneva"/>
                <a:cs typeface="Geneva"/>
              </a:defRPr>
            </a:lvl1pPr>
            <a:lvl2pPr marL="742950" indent="-285750" eaLnBrk="0" hangingPunct="0">
              <a:spcBef>
                <a:spcPct val="20000"/>
              </a:spcBef>
              <a:buFont typeface="Arial" pitchFamily="34" charset="0"/>
              <a:buChar char="–"/>
              <a:defRPr sz="2800">
                <a:solidFill>
                  <a:schemeClr val="tx1"/>
                </a:solidFill>
                <a:latin typeface="Calibri" pitchFamily="34" charset="0"/>
                <a:ea typeface="Geneva"/>
                <a:cs typeface="Geneva"/>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cs typeface="Geneva"/>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cs typeface="Geneva"/>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cs typeface="Geneva"/>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cs typeface="Geneva"/>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cs typeface="Geneva"/>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cs typeface="Geneva"/>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cs typeface="Geneva"/>
              </a:defRPr>
            </a:lvl9pPr>
          </a:lstStyle>
          <a:p>
            <a:pPr eaLnBrk="1" hangingPunct="1">
              <a:spcAft>
                <a:spcPts val="900"/>
              </a:spcAft>
              <a:buNone/>
            </a:pPr>
            <a:r>
              <a:rPr lang="en-US" altLang="en-US" sz="2800" dirty="0">
                <a:solidFill>
                  <a:srgbClr val="000000"/>
                </a:solidFill>
                <a:latin typeface="Georgia" panose="02040502050405020303" pitchFamily="18" charset="0"/>
                <a:ea typeface="MS PGothic" pitchFamily="34" charset="-128"/>
              </a:rPr>
              <a:t>Charity scams</a:t>
            </a:r>
          </a:p>
        </p:txBody>
      </p:sp>
      <p:sp>
        <p:nvSpPr>
          <p:cNvPr id="25605" name="Content Placeholder 2"/>
          <p:cNvSpPr txBox="1">
            <a:spLocks/>
          </p:cNvSpPr>
          <p:nvPr/>
        </p:nvSpPr>
        <p:spPr bwMode="auto">
          <a:xfrm>
            <a:off x="6251053" y="4116690"/>
            <a:ext cx="2421886" cy="1322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pitchFamily="34" charset="0"/>
              <a:buChar char="•"/>
              <a:defRPr sz="3200">
                <a:solidFill>
                  <a:schemeClr val="tx1"/>
                </a:solidFill>
                <a:latin typeface="Calibri" pitchFamily="34" charset="0"/>
                <a:ea typeface="Geneva"/>
                <a:cs typeface="Geneva"/>
              </a:defRPr>
            </a:lvl1pPr>
            <a:lvl2pPr marL="742950" indent="-285750" eaLnBrk="0" hangingPunct="0">
              <a:spcBef>
                <a:spcPct val="20000"/>
              </a:spcBef>
              <a:buFont typeface="Arial" pitchFamily="34" charset="0"/>
              <a:buChar char="–"/>
              <a:defRPr sz="2800">
                <a:solidFill>
                  <a:schemeClr val="tx1"/>
                </a:solidFill>
                <a:latin typeface="Calibri" pitchFamily="34" charset="0"/>
                <a:ea typeface="Geneva"/>
                <a:cs typeface="Geneva"/>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cs typeface="Geneva"/>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cs typeface="Geneva"/>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cs typeface="Geneva"/>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cs typeface="Geneva"/>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cs typeface="Geneva"/>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cs typeface="Geneva"/>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cs typeface="Geneva"/>
              </a:defRPr>
            </a:lvl9pPr>
          </a:lstStyle>
          <a:p>
            <a:pPr eaLnBrk="1" hangingPunct="1">
              <a:spcAft>
                <a:spcPts val="900"/>
              </a:spcAft>
              <a:buNone/>
            </a:pPr>
            <a:r>
              <a:rPr lang="en-US" altLang="en-US" sz="2800" dirty="0">
                <a:solidFill>
                  <a:srgbClr val="000000"/>
                </a:solidFill>
                <a:latin typeface="Georgia" panose="02040502050405020303" pitchFamily="18" charset="0"/>
                <a:ea typeface="MS PGothic" pitchFamily="34" charset="-128"/>
              </a:rPr>
              <a:t>Telemarketer, mail offer or salesperson scams</a:t>
            </a:r>
          </a:p>
        </p:txBody>
      </p:sp>
      <p:sp>
        <p:nvSpPr>
          <p:cNvPr id="25606" name="Content Placeholder 2"/>
          <p:cNvSpPr txBox="1">
            <a:spLocks/>
          </p:cNvSpPr>
          <p:nvPr/>
        </p:nvSpPr>
        <p:spPr bwMode="auto">
          <a:xfrm>
            <a:off x="6251053" y="2128407"/>
            <a:ext cx="2550414"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pitchFamily="34" charset="0"/>
              <a:buChar char="•"/>
              <a:defRPr sz="3200">
                <a:solidFill>
                  <a:schemeClr val="tx1"/>
                </a:solidFill>
                <a:latin typeface="Calibri" pitchFamily="34" charset="0"/>
                <a:ea typeface="Geneva"/>
                <a:cs typeface="Geneva"/>
              </a:defRPr>
            </a:lvl1pPr>
            <a:lvl2pPr marL="742950" indent="-285750" eaLnBrk="0" hangingPunct="0">
              <a:spcBef>
                <a:spcPct val="20000"/>
              </a:spcBef>
              <a:buFont typeface="Arial" pitchFamily="34" charset="0"/>
              <a:buChar char="–"/>
              <a:defRPr sz="2800">
                <a:solidFill>
                  <a:schemeClr val="tx1"/>
                </a:solidFill>
                <a:latin typeface="Calibri" pitchFamily="34" charset="0"/>
                <a:ea typeface="Geneva"/>
                <a:cs typeface="Geneva"/>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cs typeface="Geneva"/>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cs typeface="Geneva"/>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cs typeface="Geneva"/>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cs typeface="Geneva"/>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cs typeface="Geneva"/>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cs typeface="Geneva"/>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cs typeface="Geneva"/>
              </a:defRPr>
            </a:lvl9pPr>
          </a:lstStyle>
          <a:p>
            <a:pPr eaLnBrk="1" hangingPunct="1">
              <a:spcAft>
                <a:spcPts val="900"/>
              </a:spcAft>
              <a:buNone/>
            </a:pPr>
            <a:r>
              <a:rPr lang="en-US" altLang="en-US" sz="2800" dirty="0">
                <a:solidFill>
                  <a:srgbClr val="000000"/>
                </a:solidFill>
                <a:latin typeface="Georgia" panose="02040502050405020303" pitchFamily="18" charset="0"/>
                <a:ea typeface="MS PGothic" pitchFamily="34" charset="-128"/>
              </a:rPr>
              <a:t>Tax and debt collection scams</a:t>
            </a:r>
          </a:p>
        </p:txBody>
      </p:sp>
      <p:pic>
        <p:nvPicPr>
          <p:cNvPr id="25607" name="Picture 9" descr="OA_slide-06.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9709" y="3829050"/>
            <a:ext cx="1309889" cy="1898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8" name="Picture 10" descr="OA_slide-05.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79867" y="2160983"/>
            <a:ext cx="851297" cy="1232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9"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91765" y="4143375"/>
            <a:ext cx="1113235" cy="984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0" name="Picture 12" descr="OA_slide-28.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65451" y="1806774"/>
            <a:ext cx="1599639" cy="139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7574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366875" y="456069"/>
            <a:ext cx="8410249" cy="743347"/>
          </a:xfrm>
        </p:spPr>
        <p:txBody>
          <a:bodyPr>
            <a:normAutofit/>
          </a:bodyPr>
          <a:lstStyle/>
          <a:p>
            <a:pPr eaLnBrk="1" hangingPunct="1">
              <a:spcAft>
                <a:spcPct val="0"/>
              </a:spcAft>
              <a:defRPr/>
            </a:pPr>
            <a:r>
              <a:rPr lang="en-US" altLang="en-US" sz="3200" dirty="0">
                <a:latin typeface="Georgia" panose="02040502050405020303" pitchFamily="18" charset="0"/>
                <a:ea typeface="Helvetica Neue" pitchFamily="-84" charset="0"/>
                <a:cs typeface="Helvetica Neue" pitchFamily="-84" charset="0"/>
              </a:rPr>
              <a:t>More examples of elder financial exploitation</a:t>
            </a:r>
            <a:endParaRPr lang="en-US" altLang="en-US" sz="3200" b="1" dirty="0">
              <a:latin typeface="Georgia" panose="02040502050405020303" pitchFamily="18" charset="0"/>
              <a:ea typeface="Helvetica Neue" pitchFamily="-84" charset="0"/>
              <a:cs typeface="Helvetica Neue" pitchFamily="-84" charset="0"/>
            </a:endParaRPr>
          </a:p>
        </p:txBody>
      </p:sp>
      <p:sp>
        <p:nvSpPr>
          <p:cNvPr id="24579" name="Content Placeholder 2"/>
          <p:cNvSpPr txBox="1">
            <a:spLocks/>
          </p:cNvSpPr>
          <p:nvPr/>
        </p:nvSpPr>
        <p:spPr bwMode="auto">
          <a:xfrm>
            <a:off x="6010549" y="4390405"/>
            <a:ext cx="2519783" cy="88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pitchFamily="34" charset="0"/>
              <a:buChar char="•"/>
              <a:defRPr sz="3200">
                <a:solidFill>
                  <a:schemeClr val="tx1"/>
                </a:solidFill>
                <a:latin typeface="Calibri" pitchFamily="34" charset="0"/>
                <a:ea typeface="Geneva"/>
                <a:cs typeface="Geneva"/>
              </a:defRPr>
            </a:lvl1pPr>
            <a:lvl2pPr marL="742950" indent="-285750" eaLnBrk="0" hangingPunct="0">
              <a:spcBef>
                <a:spcPct val="20000"/>
              </a:spcBef>
              <a:buFont typeface="Arial" pitchFamily="34" charset="0"/>
              <a:buChar char="–"/>
              <a:defRPr sz="2800">
                <a:solidFill>
                  <a:schemeClr val="tx1"/>
                </a:solidFill>
                <a:latin typeface="Calibri" pitchFamily="34" charset="0"/>
                <a:ea typeface="Geneva"/>
                <a:cs typeface="Geneva"/>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cs typeface="Geneva"/>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cs typeface="Geneva"/>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cs typeface="Geneva"/>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cs typeface="Geneva"/>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cs typeface="Geneva"/>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cs typeface="Geneva"/>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cs typeface="Geneva"/>
              </a:defRPr>
            </a:lvl9pPr>
          </a:lstStyle>
          <a:p>
            <a:pPr eaLnBrk="1" hangingPunct="1">
              <a:spcAft>
                <a:spcPts val="900"/>
              </a:spcAft>
              <a:buNone/>
            </a:pPr>
            <a:r>
              <a:rPr lang="en-US" altLang="en-US" sz="2400" dirty="0">
                <a:latin typeface="Georgia" panose="02040502050405020303" pitchFamily="18" charset="0"/>
                <a:ea typeface="MS PGothic" pitchFamily="34" charset="-128"/>
                <a:cs typeface="Helvetica Neue"/>
              </a:rPr>
              <a:t>Exploitation by an agent under a POA or person in another fiduciary relationship</a:t>
            </a:r>
          </a:p>
        </p:txBody>
      </p:sp>
      <p:sp>
        <p:nvSpPr>
          <p:cNvPr id="24580" name="Content Placeholder 2"/>
          <p:cNvSpPr txBox="1">
            <a:spLocks/>
          </p:cNvSpPr>
          <p:nvPr/>
        </p:nvSpPr>
        <p:spPr bwMode="auto">
          <a:xfrm>
            <a:off x="1974930" y="4210177"/>
            <a:ext cx="2503784" cy="107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pitchFamily="34" charset="0"/>
              <a:buChar char="•"/>
              <a:defRPr sz="3200">
                <a:solidFill>
                  <a:schemeClr val="tx1"/>
                </a:solidFill>
                <a:latin typeface="Calibri" pitchFamily="34" charset="0"/>
                <a:ea typeface="Geneva"/>
                <a:cs typeface="Geneva"/>
              </a:defRPr>
            </a:lvl1pPr>
            <a:lvl2pPr marL="742950" indent="-285750" eaLnBrk="0" hangingPunct="0">
              <a:spcBef>
                <a:spcPct val="20000"/>
              </a:spcBef>
              <a:buFont typeface="Arial" pitchFamily="34" charset="0"/>
              <a:buChar char="–"/>
              <a:defRPr sz="2800">
                <a:solidFill>
                  <a:schemeClr val="tx1"/>
                </a:solidFill>
                <a:latin typeface="Calibri" pitchFamily="34" charset="0"/>
                <a:ea typeface="Geneva"/>
                <a:cs typeface="Geneva"/>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cs typeface="Geneva"/>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cs typeface="Geneva"/>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cs typeface="Geneva"/>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cs typeface="Geneva"/>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cs typeface="Geneva"/>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cs typeface="Geneva"/>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cs typeface="Geneva"/>
              </a:defRPr>
            </a:lvl9pPr>
          </a:lstStyle>
          <a:p>
            <a:pPr eaLnBrk="1" hangingPunct="1">
              <a:spcAft>
                <a:spcPts val="900"/>
              </a:spcAft>
              <a:buNone/>
            </a:pPr>
            <a:r>
              <a:rPr lang="en-US" altLang="en-US" sz="2400" dirty="0">
                <a:solidFill>
                  <a:srgbClr val="000000"/>
                </a:solidFill>
                <a:latin typeface="Georgia" panose="02040502050405020303" pitchFamily="18" charset="0"/>
                <a:ea typeface="MS PGothic" pitchFamily="34" charset="-128"/>
                <a:cs typeface="Helvetica Neue"/>
              </a:rPr>
              <a:t>Theft of money or property by family members, caregivers, or </a:t>
            </a:r>
            <a:br>
              <a:rPr lang="en-US" altLang="en-US" sz="2400" dirty="0">
                <a:solidFill>
                  <a:srgbClr val="000000"/>
                </a:solidFill>
                <a:latin typeface="Georgia" panose="02040502050405020303" pitchFamily="18" charset="0"/>
                <a:ea typeface="MS PGothic" pitchFamily="34" charset="-128"/>
                <a:cs typeface="Helvetica Neue"/>
              </a:rPr>
            </a:br>
            <a:r>
              <a:rPr lang="en-US" altLang="en-US" sz="2400" dirty="0">
                <a:solidFill>
                  <a:srgbClr val="000000"/>
                </a:solidFill>
                <a:latin typeface="Georgia" panose="02040502050405020303" pitchFamily="18" charset="0"/>
                <a:ea typeface="MS PGothic" pitchFamily="34" charset="-128"/>
                <a:cs typeface="Helvetica Neue"/>
              </a:rPr>
              <a:t>in-home helpers</a:t>
            </a:r>
          </a:p>
        </p:txBody>
      </p:sp>
      <p:sp>
        <p:nvSpPr>
          <p:cNvPr id="24581" name="Content Placeholder 2"/>
          <p:cNvSpPr txBox="1">
            <a:spLocks/>
          </p:cNvSpPr>
          <p:nvPr/>
        </p:nvSpPr>
        <p:spPr bwMode="auto">
          <a:xfrm>
            <a:off x="6010549" y="2057334"/>
            <a:ext cx="2223643" cy="1021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pitchFamily="34" charset="0"/>
              <a:buChar char="•"/>
              <a:defRPr sz="3200">
                <a:solidFill>
                  <a:schemeClr val="tx1"/>
                </a:solidFill>
                <a:latin typeface="Calibri" pitchFamily="34" charset="0"/>
                <a:ea typeface="Geneva"/>
                <a:cs typeface="Geneva"/>
              </a:defRPr>
            </a:lvl1pPr>
            <a:lvl2pPr marL="742950" indent="-285750" eaLnBrk="0" hangingPunct="0">
              <a:spcBef>
                <a:spcPct val="20000"/>
              </a:spcBef>
              <a:buFont typeface="Arial" pitchFamily="34" charset="0"/>
              <a:buChar char="–"/>
              <a:defRPr sz="2800">
                <a:solidFill>
                  <a:schemeClr val="tx1"/>
                </a:solidFill>
                <a:latin typeface="Calibri" pitchFamily="34" charset="0"/>
                <a:ea typeface="Geneva"/>
                <a:cs typeface="Geneva"/>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cs typeface="Geneva"/>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cs typeface="Geneva"/>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cs typeface="Geneva"/>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cs typeface="Geneva"/>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cs typeface="Geneva"/>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cs typeface="Geneva"/>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cs typeface="Geneva"/>
              </a:defRPr>
            </a:lvl9pPr>
          </a:lstStyle>
          <a:p>
            <a:pPr eaLnBrk="1" hangingPunct="1">
              <a:spcAft>
                <a:spcPts val="900"/>
              </a:spcAft>
              <a:buNone/>
            </a:pPr>
            <a:r>
              <a:rPr lang="en-US" altLang="en-US" sz="2400" dirty="0">
                <a:solidFill>
                  <a:srgbClr val="000000"/>
                </a:solidFill>
                <a:latin typeface="Georgia" panose="02040502050405020303" pitchFamily="18" charset="0"/>
                <a:ea typeface="MS PGothic" pitchFamily="34" charset="-128"/>
                <a:cs typeface="Helvetica Neue"/>
              </a:rPr>
              <a:t>Lottery and sweepstakes scams</a:t>
            </a:r>
          </a:p>
        </p:txBody>
      </p:sp>
      <p:sp>
        <p:nvSpPr>
          <p:cNvPr id="24582" name="Content Placeholder 2"/>
          <p:cNvSpPr txBox="1">
            <a:spLocks/>
          </p:cNvSpPr>
          <p:nvPr/>
        </p:nvSpPr>
        <p:spPr bwMode="auto">
          <a:xfrm>
            <a:off x="2059896" y="1939874"/>
            <a:ext cx="1879997" cy="1194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pitchFamily="34" charset="0"/>
              <a:buChar char="•"/>
              <a:defRPr sz="3200">
                <a:solidFill>
                  <a:schemeClr val="tx1"/>
                </a:solidFill>
                <a:latin typeface="Calibri" pitchFamily="34" charset="0"/>
                <a:ea typeface="Geneva"/>
                <a:cs typeface="Geneva"/>
              </a:defRPr>
            </a:lvl1pPr>
            <a:lvl2pPr marL="742950" indent="-285750" eaLnBrk="0" hangingPunct="0">
              <a:spcBef>
                <a:spcPct val="20000"/>
              </a:spcBef>
              <a:buFont typeface="Arial" pitchFamily="34" charset="0"/>
              <a:buChar char="–"/>
              <a:defRPr sz="2800">
                <a:solidFill>
                  <a:schemeClr val="tx1"/>
                </a:solidFill>
                <a:latin typeface="Calibri" pitchFamily="34" charset="0"/>
                <a:ea typeface="Geneva"/>
                <a:cs typeface="Geneva"/>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cs typeface="Geneva"/>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cs typeface="Geneva"/>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cs typeface="Geneva"/>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cs typeface="Geneva"/>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cs typeface="Geneva"/>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cs typeface="Geneva"/>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cs typeface="Geneva"/>
              </a:defRPr>
            </a:lvl9pPr>
          </a:lstStyle>
          <a:p>
            <a:pPr eaLnBrk="1" hangingPunct="1">
              <a:spcAft>
                <a:spcPts val="900"/>
              </a:spcAft>
              <a:buNone/>
            </a:pPr>
            <a:r>
              <a:rPr lang="en-US" altLang="en-US" sz="2400" dirty="0">
                <a:solidFill>
                  <a:srgbClr val="000000"/>
                </a:solidFill>
                <a:latin typeface="Georgia" panose="02040502050405020303" pitchFamily="18" charset="0"/>
                <a:ea typeface="MS PGothic" pitchFamily="34" charset="-128"/>
                <a:cs typeface="Helvetica Neue"/>
              </a:rPr>
              <a:t>Investment fraud and scams</a:t>
            </a:r>
          </a:p>
        </p:txBody>
      </p:sp>
      <p:pic>
        <p:nvPicPr>
          <p:cNvPr id="24583" name="Picture 9" descr="OA_slide-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1028" y="1731265"/>
            <a:ext cx="1112044" cy="1611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4" name="Picture 10" descr="OA_slide_puppet strings.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48274" y="4174537"/>
            <a:ext cx="871538"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5" name="Picture 11" descr="OA_newIcons_draft-37.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728021" y="1820166"/>
            <a:ext cx="1112044"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6" name="Picture 12" descr="OA_newIcons-51.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1028" y="3874530"/>
            <a:ext cx="1239385" cy="1592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13257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solidFill>
                  <a:schemeClr val="tx1"/>
                </a:solidFill>
              </a:rPr>
              <a:t>What you can do to help</a:t>
            </a:r>
          </a:p>
        </p:txBody>
      </p:sp>
      <p:sp>
        <p:nvSpPr>
          <p:cNvPr id="5" name="Content Placeholder 2"/>
          <p:cNvSpPr txBox="1">
            <a:spLocks/>
          </p:cNvSpPr>
          <p:nvPr/>
        </p:nvSpPr>
        <p:spPr>
          <a:xfrm>
            <a:off x="748145" y="1801092"/>
            <a:ext cx="7842217" cy="4082970"/>
          </a:xfrm>
          <a:prstGeom prst="rect">
            <a:avLst/>
          </a:prstGeom>
        </p:spPr>
        <p:txBody>
          <a:bodyPr/>
          <a:lstStyle>
            <a:lvl1pPr marL="0" indent="0" algn="l" defTabSz="457200" rtl="0" eaLnBrk="1" latinLnBrk="0" hangingPunct="1">
              <a:spcBef>
                <a:spcPct val="20000"/>
              </a:spcBef>
              <a:buFont typeface="Arial"/>
              <a:buNone/>
              <a:defRPr sz="3000" kern="1200" baseline="0">
                <a:solidFill>
                  <a:srgbClr val="003952"/>
                </a:solidFill>
                <a:latin typeface="+mn-lt"/>
                <a:ea typeface="+mn-ea"/>
                <a:cs typeface="+mn-cs"/>
              </a:defRPr>
            </a:lvl1pPr>
            <a:lvl2pPr marL="914400" indent="-457200" algn="l" defTabSz="457200" rtl="0" eaLnBrk="1" latinLnBrk="0" hangingPunct="1">
              <a:spcBef>
                <a:spcPct val="20000"/>
              </a:spcBef>
              <a:buFont typeface="Arial"/>
              <a:buChar char="•"/>
              <a:defRPr sz="2600" kern="1200" baseline="0">
                <a:solidFill>
                  <a:srgbClr val="003952"/>
                </a:solidFill>
                <a:latin typeface="+mn-lt"/>
                <a:ea typeface="+mn-ea"/>
                <a:cs typeface="+mn-cs"/>
              </a:defRPr>
            </a:lvl2pPr>
            <a:lvl3pPr marL="1143000" indent="-228600" algn="l" defTabSz="457200" rtl="0" eaLnBrk="1" latinLnBrk="0" hangingPunct="1">
              <a:spcBef>
                <a:spcPct val="20000"/>
              </a:spcBef>
              <a:buFont typeface="Arial Unicode MS"/>
              <a:buChar char="・"/>
              <a:defRPr sz="2400" kern="1200" baseline="0">
                <a:solidFill>
                  <a:srgbClr val="003952"/>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charset="2"/>
              <a:buNone/>
              <a:defRPr/>
            </a:pPr>
            <a:r>
              <a:rPr lang="en-US" altLang="en-US" sz="3200" b="1" dirty="0">
                <a:solidFill>
                  <a:schemeClr val="tx1"/>
                </a:solidFill>
                <a:latin typeface="Georgia" panose="02040502050405020303" pitchFamily="18" charset="0"/>
                <a:ea typeface="Geneva" pitchFamily="-84" charset="0"/>
                <a:cs typeface="Geneva" pitchFamily="-84" charset="0"/>
              </a:rPr>
              <a:t>Adult Protective Services</a:t>
            </a:r>
            <a:r>
              <a:rPr lang="en-US" altLang="en-US" sz="3200" dirty="0">
                <a:solidFill>
                  <a:schemeClr val="tx1"/>
                </a:solidFill>
                <a:latin typeface="Georgia" panose="02040502050405020303" pitchFamily="18" charset="0"/>
                <a:ea typeface="Geneva" pitchFamily="-84" charset="0"/>
                <a:cs typeface="Geneva" pitchFamily="-84" charset="0"/>
              </a:rPr>
              <a:t>	</a:t>
            </a:r>
          </a:p>
          <a:p>
            <a:pPr>
              <a:buFont typeface="Wingdings" charset="2"/>
              <a:buNone/>
              <a:defRPr/>
            </a:pPr>
            <a:r>
              <a:rPr lang="en-US" sz="3200" dirty="0">
                <a:solidFill>
                  <a:schemeClr val="tx1"/>
                </a:solidFill>
                <a:latin typeface="Georgia" panose="02040502050405020303" pitchFamily="18" charset="0"/>
              </a:rPr>
              <a:t>For elder abuse, contact Adult Protective Services.</a:t>
            </a:r>
          </a:p>
          <a:p>
            <a:pPr>
              <a:buFont typeface="Wingdings" charset="2"/>
              <a:buNone/>
              <a:defRPr/>
            </a:pPr>
            <a:endParaRPr lang="en-US" sz="3200" dirty="0">
              <a:solidFill>
                <a:schemeClr val="tx1"/>
              </a:solidFill>
              <a:latin typeface="Georgia" panose="02040502050405020303" pitchFamily="18" charset="0"/>
            </a:endParaRPr>
          </a:p>
          <a:p>
            <a:pPr>
              <a:buFont typeface="Wingdings" charset="2"/>
              <a:buNone/>
              <a:defRPr/>
            </a:pPr>
            <a:r>
              <a:rPr lang="en-US" sz="3200" dirty="0">
                <a:solidFill>
                  <a:schemeClr val="tx1"/>
                </a:solidFill>
                <a:latin typeface="Georgia" panose="02040502050405020303" pitchFamily="18" charset="0"/>
              </a:rPr>
              <a:t>Find contact information at </a:t>
            </a:r>
            <a:r>
              <a:rPr lang="en-US" sz="3200" dirty="0">
                <a:solidFill>
                  <a:schemeClr val="tx1"/>
                </a:solidFill>
                <a:latin typeface="Georgia" panose="02040502050405020303" pitchFamily="18" charset="0"/>
                <a:hlinkClick r:id="rId3"/>
              </a:rPr>
              <a:t>eldercare.acl.gov</a:t>
            </a:r>
            <a:r>
              <a:rPr lang="en-US" sz="3200" dirty="0">
                <a:solidFill>
                  <a:schemeClr val="tx1"/>
                </a:solidFill>
                <a:latin typeface="Georgia" panose="02040502050405020303" pitchFamily="18" charset="0"/>
              </a:rPr>
              <a:t> or call 1-800-677-1116.</a:t>
            </a:r>
          </a:p>
          <a:p>
            <a:pPr>
              <a:buFont typeface="Wingdings" charset="2"/>
              <a:buNone/>
              <a:defRPr/>
            </a:pPr>
            <a:endParaRPr lang="en-US" sz="2800" dirty="0">
              <a:solidFill>
                <a:schemeClr val="tx1"/>
              </a:solidFill>
              <a:latin typeface="Georgia" panose="02040502050405020303" pitchFamily="18" charset="0"/>
            </a:endParaRPr>
          </a:p>
          <a:p>
            <a:pPr lvl="1">
              <a:buFont typeface="Arial" pitchFamily="34" charset="0"/>
              <a:buNone/>
              <a:defRPr/>
            </a:pPr>
            <a:endParaRPr lang="en-US" altLang="en-US" sz="2800" dirty="0">
              <a:latin typeface="Helvetica Neue" pitchFamily="-84" charset="0"/>
              <a:ea typeface="Geneva" pitchFamily="-84" charset="0"/>
              <a:cs typeface="Geneva" pitchFamily="-84" charset="0"/>
            </a:endParaRPr>
          </a:p>
          <a:p>
            <a:pPr lvl="1">
              <a:buFont typeface="Arial" pitchFamily="34" charset="0"/>
              <a:buNone/>
              <a:defRPr/>
            </a:pPr>
            <a:endParaRPr lang="en-US" altLang="en-US" sz="2800" dirty="0">
              <a:latin typeface="Helvetica Neue" pitchFamily="-84" charset="0"/>
              <a:ea typeface="Geneva" pitchFamily="-84" charset="0"/>
              <a:cs typeface="Geneva" pitchFamily="-84" charset="0"/>
            </a:endParaRPr>
          </a:p>
        </p:txBody>
      </p:sp>
    </p:spTree>
    <p:extLst>
      <p:ext uri="{BB962C8B-B14F-4D97-AF65-F5344CB8AC3E}">
        <p14:creationId xmlns:p14="http://schemas.microsoft.com/office/powerpoint/2010/main" val="9037407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solidFill>
                  <a:schemeClr val="tx1"/>
                </a:solidFill>
              </a:rPr>
              <a:t>What you can do to help</a:t>
            </a:r>
          </a:p>
        </p:txBody>
      </p:sp>
      <p:sp>
        <p:nvSpPr>
          <p:cNvPr id="3" name="Text Placeholder 2"/>
          <p:cNvSpPr>
            <a:spLocks noGrp="1"/>
          </p:cNvSpPr>
          <p:nvPr>
            <p:ph idx="1"/>
          </p:nvPr>
        </p:nvSpPr>
        <p:spPr/>
        <p:txBody>
          <a:bodyPr>
            <a:normAutofit lnSpcReduction="10000"/>
          </a:bodyPr>
          <a:lstStyle/>
          <a:p>
            <a:pPr>
              <a:buFont typeface="Arial" pitchFamily="34" charset="0"/>
              <a:buNone/>
              <a:defRPr/>
            </a:pPr>
            <a:r>
              <a:rPr lang="en-US" altLang="en-US" sz="3200" b="1" dirty="0">
                <a:latin typeface="Georgia" panose="02040502050405020303" pitchFamily="18" charset="0"/>
              </a:rPr>
              <a:t>Local Police - 911</a:t>
            </a:r>
          </a:p>
          <a:p>
            <a:pPr>
              <a:defRPr/>
            </a:pPr>
            <a:r>
              <a:rPr lang="en-US" sz="3200" dirty="0">
                <a:latin typeface="Georgia" panose="02040502050405020303" pitchFamily="18" charset="0"/>
              </a:rPr>
              <a:t>If someone is in danger or a crime has been committed, call the police.</a:t>
            </a:r>
          </a:p>
          <a:p>
            <a:pPr>
              <a:buFont typeface="Wingdings" charset="2"/>
              <a:buNone/>
              <a:defRPr/>
            </a:pPr>
            <a:endParaRPr lang="en-US" sz="3200" dirty="0">
              <a:latin typeface="Georgia" panose="02040502050405020303" pitchFamily="18" charset="0"/>
            </a:endParaRPr>
          </a:p>
          <a:p>
            <a:pPr>
              <a:buFont typeface="Arial" pitchFamily="34" charset="0"/>
              <a:buNone/>
              <a:defRPr/>
            </a:pPr>
            <a:r>
              <a:rPr lang="en-US" altLang="en-US" sz="3200" b="1" dirty="0">
                <a:latin typeface="Georgia" panose="02040502050405020303" pitchFamily="18" charset="0"/>
                <a:ea typeface="Geneva" pitchFamily="-84" charset="0"/>
                <a:cs typeface="Geneva" pitchFamily="-84" charset="0"/>
              </a:rPr>
              <a:t>Your State Attorney General</a:t>
            </a:r>
          </a:p>
          <a:p>
            <a:pPr>
              <a:defRPr/>
            </a:pPr>
            <a:r>
              <a:rPr lang="en-US" altLang="en-US" sz="3200" dirty="0">
                <a:latin typeface="Georgia" panose="02040502050405020303" pitchFamily="18" charset="0"/>
                <a:ea typeface="Geneva" pitchFamily="-84" charset="0"/>
                <a:cs typeface="Geneva" pitchFamily="-84" charset="0"/>
              </a:rPr>
              <a:t>Visit naag.org to find yours. </a:t>
            </a:r>
          </a:p>
          <a:p>
            <a:pPr marL="66675" indent="0">
              <a:buNone/>
            </a:pPr>
            <a:endParaRPr lang="en-US" dirty="0"/>
          </a:p>
        </p:txBody>
      </p:sp>
    </p:spTree>
    <p:extLst>
      <p:ext uri="{BB962C8B-B14F-4D97-AF65-F5344CB8AC3E}">
        <p14:creationId xmlns:p14="http://schemas.microsoft.com/office/powerpoint/2010/main" val="9363181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solidFill>
                  <a:schemeClr val="tx1"/>
                </a:solidFill>
              </a:rPr>
              <a:t>What you can do to help</a:t>
            </a:r>
          </a:p>
        </p:txBody>
      </p:sp>
      <p:sp>
        <p:nvSpPr>
          <p:cNvPr id="3" name="Text Placeholder 2"/>
          <p:cNvSpPr>
            <a:spLocks noGrp="1"/>
          </p:cNvSpPr>
          <p:nvPr>
            <p:ph idx="1"/>
          </p:nvPr>
        </p:nvSpPr>
        <p:spPr/>
        <p:txBody>
          <a:bodyPr>
            <a:normAutofit lnSpcReduction="10000"/>
          </a:bodyPr>
          <a:lstStyle/>
          <a:p>
            <a:pPr marL="0" indent="0">
              <a:lnSpc>
                <a:spcPct val="100000"/>
              </a:lnSpc>
              <a:buNone/>
              <a:defRPr/>
            </a:pPr>
            <a:r>
              <a:rPr lang="en-US" sz="3200" b="1" dirty="0"/>
              <a:t>Scams </a:t>
            </a:r>
          </a:p>
          <a:p>
            <a:pPr indent="-342900">
              <a:lnSpc>
                <a:spcPct val="100000"/>
              </a:lnSpc>
              <a:defRPr/>
            </a:pPr>
            <a:r>
              <a:rPr lang="en-US" sz="3200" dirty="0"/>
              <a:t>Submit scams to the FTC at </a:t>
            </a:r>
            <a:r>
              <a:rPr lang="en-US" sz="3200" dirty="0">
                <a:hlinkClick r:id="rId3" action="ppaction://hlinkfile"/>
              </a:rPr>
              <a:t>ftc.gov/complaint</a:t>
            </a:r>
            <a:endParaRPr lang="en-US" sz="3200" dirty="0"/>
          </a:p>
          <a:p>
            <a:pPr marL="342900" indent="-342900">
              <a:lnSpc>
                <a:spcPct val="100000"/>
              </a:lnSpc>
              <a:defRPr/>
            </a:pPr>
            <a:endParaRPr lang="en-US" sz="3200" dirty="0"/>
          </a:p>
          <a:p>
            <a:pPr marL="0" indent="0">
              <a:lnSpc>
                <a:spcPct val="100000"/>
              </a:lnSpc>
              <a:buNone/>
              <a:defRPr/>
            </a:pPr>
            <a:r>
              <a:rPr lang="en-US" sz="3200" b="1" dirty="0"/>
              <a:t>Mail fraud</a:t>
            </a:r>
          </a:p>
          <a:p>
            <a:pPr indent="-342900">
              <a:lnSpc>
                <a:spcPct val="100000"/>
              </a:lnSpc>
              <a:defRPr/>
            </a:pPr>
            <a:r>
              <a:rPr lang="en-US" sz="3200" dirty="0"/>
              <a:t>Report mail fraud to the U.S. Postal Inspection Service at </a:t>
            </a:r>
            <a:r>
              <a:rPr lang="en-US" sz="3200" dirty="0">
                <a:hlinkClick r:id="rId4" action="ppaction://hlinkfile"/>
              </a:rPr>
              <a:t>uspis.gov  </a:t>
            </a:r>
            <a:endParaRPr lang="en-US" sz="3200" dirty="0"/>
          </a:p>
        </p:txBody>
      </p:sp>
    </p:spTree>
    <p:extLst>
      <p:ext uri="{BB962C8B-B14F-4D97-AF65-F5344CB8AC3E}">
        <p14:creationId xmlns:p14="http://schemas.microsoft.com/office/powerpoint/2010/main" val="10666473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66E6CA4-F68F-4EAF-9C9C-C779B2C0098A}"/>
              </a:ext>
            </a:extLst>
          </p:cNvPr>
          <p:cNvSpPr>
            <a:spLocks noGrp="1"/>
          </p:cNvSpPr>
          <p:nvPr>
            <p:ph type="title"/>
          </p:nvPr>
        </p:nvSpPr>
        <p:spPr>
          <a:xfrm>
            <a:off x="757824" y="2652385"/>
            <a:ext cx="7703507" cy="1323869"/>
          </a:xfrm>
        </p:spPr>
        <p:txBody>
          <a:bodyPr>
            <a:normAutofit fontScale="90000"/>
          </a:bodyPr>
          <a:lstStyle/>
          <a:p>
            <a:r>
              <a:rPr lang="en-US" sz="4800" dirty="0"/>
              <a:t>Tips for financial caregiving during a pandemic</a:t>
            </a:r>
          </a:p>
        </p:txBody>
      </p:sp>
    </p:spTree>
    <p:extLst>
      <p:ext uri="{BB962C8B-B14F-4D97-AF65-F5344CB8AC3E}">
        <p14:creationId xmlns:p14="http://schemas.microsoft.com/office/powerpoint/2010/main" val="38660942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ontent Placeholder 2">
            <a:extLst>
              <a:ext uri="{FF2B5EF4-FFF2-40B4-BE49-F238E27FC236}">
                <a16:creationId xmlns:a16="http://schemas.microsoft.com/office/drawing/2014/main" id="{A1F3ED33-1C06-4829-95ED-EC2E1FF71EB8}"/>
              </a:ext>
            </a:extLst>
          </p:cNvPr>
          <p:cNvSpPr>
            <a:spLocks noGrp="1"/>
          </p:cNvSpPr>
          <p:nvPr>
            <p:ph idx="1"/>
          </p:nvPr>
        </p:nvSpPr>
        <p:spPr/>
        <p:txBody>
          <a:bodyPr>
            <a:normAutofit/>
          </a:bodyPr>
          <a:lstStyle/>
          <a:p>
            <a:r>
              <a:rPr lang="en-US" sz="1500" dirty="0"/>
              <a:t>Central hub on </a:t>
            </a:r>
            <a:r>
              <a:rPr lang="en-US" sz="1500" u="dotted" dirty="0">
                <a:solidFill>
                  <a:schemeClr val="accent5"/>
                </a:solidFill>
                <a:uFill>
                  <a:solidFill>
                    <a:schemeClr val="accent5"/>
                  </a:solidFill>
                </a:uFill>
              </a:rPr>
              <a:t>consumerfinance.gov</a:t>
            </a:r>
            <a:br>
              <a:rPr lang="en-US" sz="1500" u="dotted" dirty="0">
                <a:solidFill>
                  <a:schemeClr val="accent5"/>
                </a:solidFill>
                <a:uFill>
                  <a:solidFill>
                    <a:schemeClr val="accent5"/>
                  </a:solidFill>
                </a:uFill>
              </a:rPr>
            </a:br>
            <a:endParaRPr lang="en-US" sz="1500" dirty="0"/>
          </a:p>
          <a:p>
            <a:r>
              <a:rPr lang="en-US" sz="1500" dirty="0"/>
              <a:t>Resources in English and Spanish, Chinese, Vietnamese, Korean, Tagalog</a:t>
            </a:r>
            <a:br>
              <a:rPr lang="en-US" sz="1500" dirty="0"/>
            </a:br>
            <a:endParaRPr lang="en-US" sz="1500" dirty="0"/>
          </a:p>
          <a:p>
            <a:r>
              <a:rPr lang="en-US" sz="1500" dirty="0"/>
              <a:t>Short videos</a:t>
            </a:r>
            <a:br>
              <a:rPr lang="en-US" sz="1500" dirty="0"/>
            </a:br>
            <a:endParaRPr lang="en-US" sz="1500" dirty="0"/>
          </a:p>
          <a:p>
            <a:r>
              <a:rPr lang="en-US" sz="1500" dirty="0"/>
              <a:t>Printer-friendly PDFs for</a:t>
            </a:r>
          </a:p>
          <a:p>
            <a:pPr marL="0" indent="0">
              <a:buNone/>
            </a:pPr>
            <a:r>
              <a:rPr lang="en-US" sz="1500" dirty="0"/>
              <a:t>    Asian languages + MP3 audio files</a:t>
            </a:r>
          </a:p>
          <a:p>
            <a:endParaRPr lang="en-US" sz="1500" dirty="0"/>
          </a:p>
          <a:p>
            <a:r>
              <a:rPr lang="en-US" sz="1500" dirty="0"/>
              <a:t>Check back for updates</a:t>
            </a:r>
          </a:p>
          <a:p>
            <a:endParaRPr lang="en-US" sz="1350" dirty="0"/>
          </a:p>
        </p:txBody>
      </p:sp>
      <p:sp>
        <p:nvSpPr>
          <p:cNvPr id="5" name="Title 4">
            <a:extLst>
              <a:ext uri="{FF2B5EF4-FFF2-40B4-BE49-F238E27FC236}">
                <a16:creationId xmlns:a16="http://schemas.microsoft.com/office/drawing/2014/main" id="{5A696D2E-CE1D-4C37-8C9F-9B3756FD73FB}"/>
              </a:ext>
            </a:extLst>
          </p:cNvPr>
          <p:cNvSpPr>
            <a:spLocks noGrp="1"/>
          </p:cNvSpPr>
          <p:nvPr>
            <p:ph type="title"/>
          </p:nvPr>
        </p:nvSpPr>
        <p:spPr/>
        <p:txBody>
          <a:bodyPr>
            <a:noAutofit/>
          </a:bodyPr>
          <a:lstStyle/>
          <a:p>
            <a:r>
              <a:rPr lang="en-US" sz="3600" u="dotted" dirty="0">
                <a:solidFill>
                  <a:schemeClr val="accent5"/>
                </a:solidFill>
              </a:rPr>
              <a:t>consumerfinance.gov/coronavirus</a:t>
            </a:r>
            <a:endParaRPr lang="en-US" sz="3600" dirty="0"/>
          </a:p>
        </p:txBody>
      </p:sp>
      <p:sp>
        <p:nvSpPr>
          <p:cNvPr id="4" name="Footer Placeholder 3">
            <a:extLst>
              <a:ext uri="{FF2B5EF4-FFF2-40B4-BE49-F238E27FC236}">
                <a16:creationId xmlns:a16="http://schemas.microsoft.com/office/drawing/2014/main" id="{89767FFC-6CCE-427A-98BD-B8B8E3E29A1A}"/>
              </a:ext>
            </a:extLst>
          </p:cNvPr>
          <p:cNvSpPr>
            <a:spLocks noGrp="1"/>
          </p:cNvSpPr>
          <p:nvPr>
            <p:ph type="ftr" sz="quarter" idx="3"/>
          </p:nvPr>
        </p:nvSpPr>
        <p:spPr/>
        <p:txBody>
          <a:bodyPr/>
          <a:lstStyle/>
          <a:p>
            <a:pPr marL="0" marR="0" lvl="0" indent="0" algn="r" defTabSz="685800" rtl="0" eaLnBrk="1" fontAlgn="auto" latinLnBrk="0" hangingPunct="1">
              <a:lnSpc>
                <a:spcPct val="100000"/>
              </a:lnSpc>
              <a:spcBef>
                <a:spcPts val="0"/>
              </a:spcBef>
              <a:spcAft>
                <a:spcPts val="0"/>
              </a:spcAft>
              <a:buClrTx/>
              <a:buSzTx/>
              <a:buFont typeface="Arial"/>
              <a:buNone/>
              <a:tabLst/>
              <a:defRPr/>
            </a:pPr>
            <a:fld id="{022636EB-ADE8-A646-A11D-FED0A955D1AA}" type="slidenum">
              <a:rPr kumimoji="0" lang="en-US" sz="675" b="0" i="0" u="none" strike="noStrike" kern="1200" cap="none" spc="0" normalizeH="0" baseline="0" noProof="0">
                <a:ln>
                  <a:noFill/>
                </a:ln>
                <a:solidFill>
                  <a:srgbClr val="101820">
                    <a:tint val="75000"/>
                  </a:srgbClr>
                </a:solidFill>
                <a:effectLst/>
                <a:uLnTx/>
                <a:uFillTx/>
                <a:latin typeface="Arial"/>
                <a:ea typeface="+mn-ea"/>
                <a:cs typeface="Arial"/>
                <a:sym typeface="Arial"/>
              </a:rPr>
              <a:pPr marL="0" marR="0" lvl="0" indent="0" algn="r" defTabSz="685800" rtl="0" eaLnBrk="1" fontAlgn="auto" latinLnBrk="0" hangingPunct="1">
                <a:lnSpc>
                  <a:spcPct val="100000"/>
                </a:lnSpc>
                <a:spcBef>
                  <a:spcPts val="0"/>
                </a:spcBef>
                <a:spcAft>
                  <a:spcPts val="0"/>
                </a:spcAft>
                <a:buClrTx/>
                <a:buSzTx/>
                <a:buFont typeface="Arial"/>
                <a:buNone/>
                <a:tabLst/>
                <a:defRPr/>
              </a:pPr>
              <a:t>29</a:t>
            </a:fld>
            <a:endParaRPr kumimoji="0" lang="en-US" sz="675" b="0" i="0" u="none" strike="noStrike" kern="1200" cap="none" spc="0" normalizeH="0" baseline="0" noProof="0" dirty="0">
              <a:ln>
                <a:noFill/>
              </a:ln>
              <a:solidFill>
                <a:srgbClr val="101820">
                  <a:tint val="75000"/>
                </a:srgbClr>
              </a:solidFill>
              <a:effectLst/>
              <a:uLnTx/>
              <a:uFillTx/>
              <a:latin typeface="Arial"/>
              <a:ea typeface="+mn-ea"/>
              <a:cs typeface="Arial"/>
              <a:sym typeface="Arial"/>
            </a:endParaRPr>
          </a:p>
        </p:txBody>
      </p:sp>
      <p:pic>
        <p:nvPicPr>
          <p:cNvPr id="2" name="Picture 1">
            <a:extLst>
              <a:ext uri="{FF2B5EF4-FFF2-40B4-BE49-F238E27FC236}">
                <a16:creationId xmlns:a16="http://schemas.microsoft.com/office/drawing/2014/main" id="{EC4AC824-A22D-45BD-A1E3-46549A2A948C}"/>
              </a:ext>
            </a:extLst>
          </p:cNvPr>
          <p:cNvPicPr>
            <a:picLocks noChangeAspect="1"/>
          </p:cNvPicPr>
          <p:nvPr/>
        </p:nvPicPr>
        <p:blipFill>
          <a:blip r:embed="rId3"/>
          <a:stretch>
            <a:fillRect/>
          </a:stretch>
        </p:blipFill>
        <p:spPr>
          <a:xfrm>
            <a:off x="4291803" y="1966671"/>
            <a:ext cx="4307681" cy="3694748"/>
          </a:xfrm>
          <a:prstGeom prst="rect">
            <a:avLst/>
          </a:prstGeom>
        </p:spPr>
      </p:pic>
    </p:spTree>
    <p:extLst>
      <p:ext uri="{BB962C8B-B14F-4D97-AF65-F5344CB8AC3E}">
        <p14:creationId xmlns:p14="http://schemas.microsoft.com/office/powerpoint/2010/main" val="19168195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52746-F9E5-49D1-AE4A-B2655885B4DD}"/>
              </a:ext>
            </a:extLst>
          </p:cNvPr>
          <p:cNvSpPr>
            <a:spLocks noGrp="1"/>
          </p:cNvSpPr>
          <p:nvPr>
            <p:ph type="title"/>
          </p:nvPr>
        </p:nvSpPr>
        <p:spPr/>
        <p:txBody>
          <a:bodyPr>
            <a:noAutofit/>
          </a:bodyPr>
          <a:lstStyle/>
          <a:p>
            <a:r>
              <a:rPr lang="en-US" sz="3600" dirty="0"/>
              <a:t>Coronavirus healthcare scams </a:t>
            </a:r>
          </a:p>
        </p:txBody>
      </p:sp>
      <p:sp>
        <p:nvSpPr>
          <p:cNvPr id="3" name="Content Placeholder 2">
            <a:extLst>
              <a:ext uri="{FF2B5EF4-FFF2-40B4-BE49-F238E27FC236}">
                <a16:creationId xmlns:a16="http://schemas.microsoft.com/office/drawing/2014/main" id="{FD864675-A7A6-416E-90F0-EE66692D2731}"/>
              </a:ext>
            </a:extLst>
          </p:cNvPr>
          <p:cNvSpPr>
            <a:spLocks noGrp="1"/>
          </p:cNvSpPr>
          <p:nvPr>
            <p:ph idx="1"/>
          </p:nvPr>
        </p:nvSpPr>
        <p:spPr>
          <a:xfrm>
            <a:off x="553642" y="1665515"/>
            <a:ext cx="8036720" cy="4049486"/>
          </a:xfrm>
        </p:spPr>
        <p:txBody>
          <a:bodyPr>
            <a:normAutofit fontScale="77500" lnSpcReduction="20000"/>
          </a:bodyPr>
          <a:lstStyle/>
          <a:p>
            <a:pPr marL="0" indent="0">
              <a:buNone/>
            </a:pPr>
            <a:endParaRPr lang="en-US" sz="1500" dirty="0"/>
          </a:p>
          <a:p>
            <a:pPr marL="257175" lvl="1" indent="0">
              <a:buNone/>
            </a:pPr>
            <a:endParaRPr lang="en-US" sz="1500" dirty="0"/>
          </a:p>
          <a:p>
            <a:r>
              <a:rPr lang="en-US" sz="3200" dirty="0"/>
              <a:t>COVID vaccine scams</a:t>
            </a:r>
          </a:p>
          <a:p>
            <a:pPr lvl="1"/>
            <a:endParaRPr lang="en-US" sz="3200" dirty="0"/>
          </a:p>
          <a:p>
            <a:r>
              <a:rPr lang="en-US" sz="3200" dirty="0"/>
              <a:t>Test kit offers</a:t>
            </a:r>
          </a:p>
          <a:p>
            <a:pPr lvl="1"/>
            <a:endParaRPr lang="en-US" sz="3200" dirty="0"/>
          </a:p>
          <a:p>
            <a:r>
              <a:rPr lang="en-US" sz="3200" dirty="0"/>
              <a:t>Air filter systems</a:t>
            </a:r>
          </a:p>
          <a:p>
            <a:pPr lvl="1"/>
            <a:endParaRPr lang="en-US" sz="3200" dirty="0"/>
          </a:p>
          <a:p>
            <a:r>
              <a:rPr lang="en-US" sz="3200"/>
              <a:t>Government imposters </a:t>
            </a:r>
            <a:endParaRPr lang="en-US" sz="3200" dirty="0"/>
          </a:p>
        </p:txBody>
      </p:sp>
      <p:sp>
        <p:nvSpPr>
          <p:cNvPr id="4" name="Footer Placeholder 3">
            <a:extLst>
              <a:ext uri="{FF2B5EF4-FFF2-40B4-BE49-F238E27FC236}">
                <a16:creationId xmlns:a16="http://schemas.microsoft.com/office/drawing/2014/main" id="{9393A8A3-80CA-4026-BD97-CBD361247ECC}"/>
              </a:ext>
            </a:extLst>
          </p:cNvPr>
          <p:cNvSpPr>
            <a:spLocks noGrp="1"/>
          </p:cNvSpPr>
          <p:nvPr>
            <p:ph type="ftr" sz="quarter" idx="3"/>
          </p:nvPr>
        </p:nvSpPr>
        <p:spPr>
          <a:xfrm>
            <a:off x="5694760" y="6081196"/>
            <a:ext cx="2895600" cy="365125"/>
          </a:xfrm>
          <a:prstGeom prst="rect">
            <a:avLst/>
          </a:prstGeom>
        </p:spPr>
        <p:txBody>
          <a:bodyPr vert="horz" lIns="91440" tIns="45720" rIns="91440" bIns="4572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675"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r" defTabSz="685800" rtl="0" eaLnBrk="1" fontAlgn="auto" latinLnBrk="0" hangingPunct="1">
              <a:lnSpc>
                <a:spcPct val="100000"/>
              </a:lnSpc>
              <a:spcBef>
                <a:spcPts val="0"/>
              </a:spcBef>
              <a:spcAft>
                <a:spcPts val="0"/>
              </a:spcAft>
              <a:buClrTx/>
              <a:buSzTx/>
              <a:buFont typeface="Arial"/>
              <a:buNone/>
              <a:tabLst/>
              <a:defRPr/>
            </a:pPr>
            <a:fld id="{022636EB-ADE8-A646-A11D-FED0A955D1AA}" type="slidenum">
              <a:rPr lang="en-US" smtClean="0"/>
              <a:pPr/>
              <a:t>30</a:t>
            </a:fld>
            <a:endParaRPr kumimoji="0" lang="en-US" sz="675" b="0" i="0" u="none" strike="noStrike" kern="1200" cap="none" spc="0" normalizeH="0" baseline="0" noProof="0" dirty="0">
              <a:ln>
                <a:noFill/>
              </a:ln>
              <a:solidFill>
                <a:srgbClr val="101820">
                  <a:tint val="75000"/>
                </a:srgbClr>
              </a:solidFill>
              <a:effectLst/>
              <a:uLnTx/>
              <a:uFillTx/>
              <a:latin typeface="Arial"/>
              <a:ea typeface="+mn-ea"/>
              <a:cs typeface="Arial"/>
              <a:sym typeface="Arial"/>
            </a:endParaRPr>
          </a:p>
        </p:txBody>
      </p:sp>
      <p:pic>
        <p:nvPicPr>
          <p:cNvPr id="5" name="Picture 4" descr="Contact tracing call? 5 things to know">
            <a:extLst>
              <a:ext uri="{FF2B5EF4-FFF2-40B4-BE49-F238E27FC236}">
                <a16:creationId xmlns:a16="http://schemas.microsoft.com/office/drawing/2014/main" id="{9767411B-10F9-416A-9944-92FB2E957A7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8281" y="1665515"/>
            <a:ext cx="3047519" cy="4740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88244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553640" y="360219"/>
            <a:ext cx="8174723" cy="885670"/>
          </a:xfrm>
        </p:spPr>
        <p:txBody>
          <a:bodyPr>
            <a:normAutofit/>
          </a:bodyPr>
          <a:lstStyle/>
          <a:p>
            <a:r>
              <a:rPr lang="en-US" sz="3600" dirty="0">
                <a:solidFill>
                  <a:srgbClr val="3B3C3E"/>
                </a:solidFill>
              </a:rPr>
              <a:t>Staying connected</a:t>
            </a:r>
          </a:p>
        </p:txBody>
      </p:sp>
      <p:sp>
        <p:nvSpPr>
          <p:cNvPr id="11" name="Content Placeholder 10"/>
          <p:cNvSpPr>
            <a:spLocks noGrp="1"/>
          </p:cNvSpPr>
          <p:nvPr>
            <p:ph idx="1"/>
          </p:nvPr>
        </p:nvSpPr>
        <p:spPr>
          <a:xfrm>
            <a:off x="553640" y="1569183"/>
            <a:ext cx="8036720" cy="4106412"/>
          </a:xfrm>
        </p:spPr>
        <p:txBody>
          <a:bodyPr>
            <a:normAutofit fontScale="92500" lnSpcReduction="10000"/>
          </a:bodyPr>
          <a:lstStyle/>
          <a:p>
            <a:r>
              <a:rPr lang="en-US" sz="3200" dirty="0">
                <a:latin typeface="Georgia" panose="02040502050405020303" pitchFamily="18" charset="0"/>
                <a:ea typeface="Calibri"/>
                <a:cs typeface="Calibri"/>
                <a:sym typeface="Calibri"/>
              </a:rPr>
              <a:t>Phone calls and video chats can help you connect during this period while health officials encourage limiting contact </a:t>
            </a:r>
          </a:p>
          <a:p>
            <a:r>
              <a:rPr lang="en-US" sz="3200" dirty="0">
                <a:latin typeface="Georgia" panose="02040502050405020303" pitchFamily="18" charset="0"/>
                <a:ea typeface="Calibri"/>
                <a:cs typeface="Calibri"/>
                <a:sym typeface="Calibri"/>
              </a:rPr>
              <a:t>Check in frequently</a:t>
            </a:r>
          </a:p>
          <a:p>
            <a:r>
              <a:rPr lang="en-US" sz="3200" dirty="0">
                <a:latin typeface="Georgia" panose="02040502050405020303" pitchFamily="18" charset="0"/>
                <a:ea typeface="Calibri"/>
                <a:cs typeface="Calibri"/>
                <a:sym typeface="Calibri"/>
              </a:rPr>
              <a:t>Ask questions if your loved one expresses concerns about money or mentions unusual activity</a:t>
            </a:r>
          </a:p>
        </p:txBody>
      </p:sp>
    </p:spTree>
    <p:extLst>
      <p:ext uri="{BB962C8B-B14F-4D97-AF65-F5344CB8AC3E}">
        <p14:creationId xmlns:p14="http://schemas.microsoft.com/office/powerpoint/2010/main" val="41829433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815B5-6933-4F50-BB06-3AFD61400407}"/>
              </a:ext>
            </a:extLst>
          </p:cNvPr>
          <p:cNvSpPr>
            <a:spLocks noGrp="1"/>
          </p:cNvSpPr>
          <p:nvPr>
            <p:ph type="title"/>
          </p:nvPr>
        </p:nvSpPr>
        <p:spPr>
          <a:xfrm>
            <a:off x="553642" y="400277"/>
            <a:ext cx="7809024" cy="594548"/>
          </a:xfrm>
        </p:spPr>
        <p:txBody>
          <a:bodyPr>
            <a:noAutofit/>
          </a:bodyPr>
          <a:lstStyle/>
          <a:p>
            <a:r>
              <a:rPr lang="en-US" sz="3200" dirty="0"/>
              <a:t>Protecting against fraud while using online or mobile banking</a:t>
            </a:r>
          </a:p>
        </p:txBody>
      </p:sp>
      <p:sp>
        <p:nvSpPr>
          <p:cNvPr id="3" name="Content Placeholder 2">
            <a:extLst>
              <a:ext uri="{FF2B5EF4-FFF2-40B4-BE49-F238E27FC236}">
                <a16:creationId xmlns:a16="http://schemas.microsoft.com/office/drawing/2014/main" id="{44CE48C0-491B-4AF7-9D1C-1EFA62E35F25}"/>
              </a:ext>
            </a:extLst>
          </p:cNvPr>
          <p:cNvSpPr>
            <a:spLocks noGrp="1"/>
          </p:cNvSpPr>
          <p:nvPr>
            <p:ph idx="1"/>
          </p:nvPr>
        </p:nvSpPr>
        <p:spPr>
          <a:xfrm>
            <a:off x="369417" y="1563356"/>
            <a:ext cx="8405165" cy="4192205"/>
          </a:xfrm>
        </p:spPr>
        <p:txBody>
          <a:bodyPr>
            <a:noAutofit/>
          </a:bodyPr>
          <a:lstStyle/>
          <a:p>
            <a:pPr>
              <a:spcBef>
                <a:spcPts val="0"/>
              </a:spcBef>
              <a:spcAft>
                <a:spcPts val="800"/>
              </a:spcAft>
            </a:pPr>
            <a:r>
              <a:rPr lang="en-US" sz="2600" dirty="0"/>
              <a:t>Encourage your loved one to set up security features and preferences, including a strong password</a:t>
            </a:r>
          </a:p>
          <a:p>
            <a:pPr>
              <a:spcBef>
                <a:spcPts val="0"/>
              </a:spcBef>
              <a:spcAft>
                <a:spcPts val="800"/>
              </a:spcAft>
            </a:pPr>
            <a:r>
              <a:rPr lang="en-US" sz="2600" dirty="0"/>
              <a:t>The financial institution may offer services to help you keep an account safe, such as turning off a debit card if you suspect fraud</a:t>
            </a:r>
          </a:p>
          <a:p>
            <a:pPr>
              <a:spcBef>
                <a:spcPts val="0"/>
              </a:spcBef>
              <a:spcAft>
                <a:spcPts val="800"/>
              </a:spcAft>
            </a:pPr>
            <a:r>
              <a:rPr lang="en-US" sz="2600" dirty="0"/>
              <a:t>Some financial institutions offer view-only access for third parties, which can help caregivers monitor bill payments and purchases</a:t>
            </a:r>
          </a:p>
        </p:txBody>
      </p:sp>
      <p:sp>
        <p:nvSpPr>
          <p:cNvPr id="4" name="Footer Placeholder 3">
            <a:extLst>
              <a:ext uri="{FF2B5EF4-FFF2-40B4-BE49-F238E27FC236}">
                <a16:creationId xmlns:a16="http://schemas.microsoft.com/office/drawing/2014/main" id="{85BEC4E9-3BDC-4AAA-BBD5-32FA78A1B45A}"/>
              </a:ext>
            </a:extLst>
          </p:cNvPr>
          <p:cNvSpPr>
            <a:spLocks noGrp="1"/>
          </p:cNvSpPr>
          <p:nvPr>
            <p:ph type="ftr" sz="quarter" idx="3"/>
          </p:nvPr>
        </p:nvSpPr>
        <p:spPr/>
        <p:txBody>
          <a:bodyPr/>
          <a:lstStyle/>
          <a:p>
            <a:fld id="{022636EB-ADE8-A646-A11D-FED0A955D1AA}" type="slidenum">
              <a:rPr lang="en-US" smtClean="0"/>
              <a:pPr/>
              <a:t>32</a:t>
            </a:fld>
            <a:endParaRPr lang="en-US" dirty="0"/>
          </a:p>
        </p:txBody>
      </p:sp>
    </p:spTree>
    <p:extLst>
      <p:ext uri="{BB962C8B-B14F-4D97-AF65-F5344CB8AC3E}">
        <p14:creationId xmlns:p14="http://schemas.microsoft.com/office/powerpoint/2010/main" val="37277204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553640" y="360219"/>
            <a:ext cx="8174723" cy="885670"/>
          </a:xfrm>
        </p:spPr>
        <p:txBody>
          <a:bodyPr>
            <a:normAutofit/>
          </a:bodyPr>
          <a:lstStyle/>
          <a:p>
            <a:r>
              <a:rPr lang="en-US" sz="3600" dirty="0">
                <a:solidFill>
                  <a:srgbClr val="3B3C3E"/>
                </a:solidFill>
              </a:rPr>
              <a:t>Keeping track of spending and savings</a:t>
            </a:r>
          </a:p>
        </p:txBody>
      </p:sp>
      <p:sp>
        <p:nvSpPr>
          <p:cNvPr id="11" name="Content Placeholder 10"/>
          <p:cNvSpPr>
            <a:spLocks noGrp="1"/>
          </p:cNvSpPr>
          <p:nvPr>
            <p:ph idx="1"/>
          </p:nvPr>
        </p:nvSpPr>
        <p:spPr>
          <a:xfrm>
            <a:off x="467355" y="1407136"/>
            <a:ext cx="8347292" cy="4391780"/>
          </a:xfrm>
        </p:spPr>
        <p:txBody>
          <a:bodyPr>
            <a:normAutofit/>
          </a:bodyPr>
          <a:lstStyle/>
          <a:p>
            <a:pPr lvl="0"/>
            <a:r>
              <a:rPr lang="en-US" sz="2400" dirty="0"/>
              <a:t>Caregivers may not know how much they are spending on caregiving, or may not keep good records during an emergency situation like a pandemic</a:t>
            </a:r>
          </a:p>
          <a:p>
            <a:pPr lvl="0"/>
            <a:r>
              <a:rPr lang="en-US" sz="2400" dirty="0"/>
              <a:t>This can affect the caregiver’s ability to budget accurately </a:t>
            </a:r>
          </a:p>
          <a:p>
            <a:pPr lvl="0"/>
            <a:r>
              <a:rPr lang="en-US" sz="2400" dirty="0"/>
              <a:t>In turn, this can impact the caregiver’s own savings and ability to save going forward</a:t>
            </a:r>
          </a:p>
          <a:p>
            <a:r>
              <a:rPr lang="en-US" sz="2400" dirty="0"/>
              <a:t>CFPB’s </a:t>
            </a:r>
            <a:r>
              <a:rPr lang="en-US" sz="2400" dirty="0">
                <a:hlinkClick r:id="rId3"/>
              </a:rPr>
              <a:t>Your Money, Your Goals</a:t>
            </a:r>
            <a:r>
              <a:rPr lang="en-US" sz="2400" dirty="0"/>
              <a:t> tools can help with budgeting, savings, and bill planning</a:t>
            </a:r>
          </a:p>
        </p:txBody>
      </p:sp>
    </p:spTree>
    <p:extLst>
      <p:ext uri="{BB962C8B-B14F-4D97-AF65-F5344CB8AC3E}">
        <p14:creationId xmlns:p14="http://schemas.microsoft.com/office/powerpoint/2010/main" val="30043486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86779" y="1295970"/>
            <a:ext cx="8548877" cy="4266059"/>
          </a:xfrm>
        </p:spPr>
        <p:txBody>
          <a:bodyPr>
            <a:noAutofit/>
          </a:bodyPr>
          <a:lstStyle/>
          <a:p>
            <a:pPr lvl="0"/>
            <a:r>
              <a:rPr lang="en-US" sz="2400" dirty="0"/>
              <a:t>Non-profit credit counselors: </a:t>
            </a:r>
            <a:r>
              <a:rPr lang="en-US" sz="2400" dirty="0">
                <a:hlinkClick r:id="rId3"/>
              </a:rPr>
              <a:t>consumer.ftc.gov/articles/0153-choosing-credit-counselor</a:t>
            </a:r>
            <a:endParaRPr lang="en-US" sz="2400" dirty="0"/>
          </a:p>
          <a:p>
            <a:pPr lvl="0"/>
            <a:r>
              <a:rPr lang="en-US" sz="2400" dirty="0"/>
              <a:t>HUD-certified housing counseling agencies: </a:t>
            </a:r>
            <a:r>
              <a:rPr lang="en-US" sz="2400" dirty="0">
                <a:hlinkClick r:id="rId4"/>
              </a:rPr>
              <a:t>hud.gov/</a:t>
            </a:r>
            <a:r>
              <a:rPr lang="en-US" sz="2400" dirty="0" err="1">
                <a:hlinkClick r:id="rId4"/>
              </a:rPr>
              <a:t>findacounselor</a:t>
            </a:r>
            <a:endParaRPr lang="en-US" sz="2400" dirty="0"/>
          </a:p>
          <a:p>
            <a:pPr lvl="0"/>
            <a:r>
              <a:rPr lang="en-US" sz="2400" dirty="0"/>
              <a:t>Eldercare Resource Locator: </a:t>
            </a:r>
            <a:r>
              <a:rPr lang="en-US" sz="2400" dirty="0">
                <a:hlinkClick r:id="rId5"/>
              </a:rPr>
              <a:t>eldercare.acl.gov</a:t>
            </a:r>
            <a:endParaRPr lang="en-US" sz="2400" dirty="0"/>
          </a:p>
          <a:p>
            <a:pPr lvl="1"/>
            <a:r>
              <a:rPr lang="en-US" sz="2000" dirty="0"/>
              <a:t>May offer respite care resources</a:t>
            </a:r>
          </a:p>
          <a:p>
            <a:pPr lvl="1"/>
            <a:r>
              <a:rPr lang="en-US" sz="2000" dirty="0"/>
              <a:t>May offer caregiver training courses or caregiver support groups</a:t>
            </a:r>
          </a:p>
          <a:p>
            <a:pPr lvl="1"/>
            <a:r>
              <a:rPr lang="en-US" sz="2000" dirty="0"/>
              <a:t>May offer help identifying or applying for public benefits</a:t>
            </a:r>
          </a:p>
          <a:p>
            <a:pPr lvl="1"/>
            <a:r>
              <a:rPr lang="en-US" sz="2000" dirty="0"/>
              <a:t>May offer other types of support for caregivers</a:t>
            </a:r>
          </a:p>
        </p:txBody>
      </p:sp>
      <p:sp>
        <p:nvSpPr>
          <p:cNvPr id="2" name="Title 1"/>
          <p:cNvSpPr>
            <a:spLocks noGrp="1"/>
          </p:cNvSpPr>
          <p:nvPr>
            <p:ph type="title"/>
          </p:nvPr>
        </p:nvSpPr>
        <p:spPr>
          <a:xfrm>
            <a:off x="553640" y="354587"/>
            <a:ext cx="8036720" cy="743347"/>
          </a:xfrm>
        </p:spPr>
        <p:txBody>
          <a:bodyPr>
            <a:normAutofit/>
          </a:bodyPr>
          <a:lstStyle/>
          <a:p>
            <a:r>
              <a:rPr lang="en-US" sz="3600" dirty="0"/>
              <a:t>Finding help</a:t>
            </a:r>
            <a:endParaRPr lang="en-US" sz="3600" strike="sngStrike" dirty="0">
              <a:solidFill>
                <a:srgbClr val="FF0000"/>
              </a:solidFill>
            </a:endParaRPr>
          </a:p>
        </p:txBody>
      </p:sp>
    </p:spTree>
    <p:extLst>
      <p:ext uri="{BB962C8B-B14F-4D97-AF65-F5344CB8AC3E}">
        <p14:creationId xmlns:p14="http://schemas.microsoft.com/office/powerpoint/2010/main" val="1953292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66E6CA4-F68F-4EAF-9C9C-C779B2C0098A}"/>
              </a:ext>
            </a:extLst>
          </p:cNvPr>
          <p:cNvSpPr>
            <a:spLocks noGrp="1"/>
          </p:cNvSpPr>
          <p:nvPr>
            <p:ph type="title"/>
          </p:nvPr>
        </p:nvSpPr>
        <p:spPr>
          <a:xfrm>
            <a:off x="637309" y="2514600"/>
            <a:ext cx="8132618" cy="914400"/>
          </a:xfrm>
        </p:spPr>
        <p:txBody>
          <a:bodyPr>
            <a:normAutofit fontScale="90000"/>
          </a:bodyPr>
          <a:lstStyle/>
          <a:p>
            <a:r>
              <a:rPr lang="en-US" sz="4800" dirty="0"/>
              <a:t>More information and resources</a:t>
            </a:r>
          </a:p>
        </p:txBody>
      </p:sp>
    </p:spTree>
    <p:extLst>
      <p:ext uri="{BB962C8B-B14F-4D97-AF65-F5344CB8AC3E}">
        <p14:creationId xmlns:p14="http://schemas.microsoft.com/office/powerpoint/2010/main" val="1389569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47241" y="1373795"/>
            <a:ext cx="4532999" cy="4650658"/>
          </a:xfrm>
        </p:spPr>
        <p:txBody>
          <a:bodyPr>
            <a:noAutofit/>
          </a:bodyPr>
          <a:lstStyle/>
          <a:p>
            <a:pPr>
              <a:lnSpc>
                <a:spcPct val="120000"/>
              </a:lnSpc>
            </a:pPr>
            <a:r>
              <a:rPr lang="en-US" dirty="0"/>
              <a:t>An awareness program developed in collaboration with the FDIC</a:t>
            </a:r>
          </a:p>
          <a:p>
            <a:pPr>
              <a:lnSpc>
                <a:spcPct val="120000"/>
              </a:lnSpc>
            </a:pPr>
            <a:r>
              <a:rPr lang="en-US" dirty="0"/>
              <a:t>Identify scams, fraud and other forms of exploitation</a:t>
            </a:r>
          </a:p>
          <a:p>
            <a:pPr>
              <a:lnSpc>
                <a:spcPct val="120000"/>
              </a:lnSpc>
            </a:pPr>
            <a:r>
              <a:rPr lang="en-US" dirty="0"/>
              <a:t>Instructor guides available for download  </a:t>
            </a:r>
          </a:p>
          <a:p>
            <a:r>
              <a:rPr lang="en-US" dirty="0"/>
              <a:t>Resource guide available in bulk at no charge</a:t>
            </a:r>
          </a:p>
          <a:p>
            <a:r>
              <a:rPr lang="en-US" dirty="0"/>
              <a:t>Available in English and Spanish</a:t>
            </a:r>
          </a:p>
        </p:txBody>
      </p:sp>
      <p:pic>
        <p:nvPicPr>
          <p:cNvPr id="10" name="Content Placeholder 9"/>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173884" y="1539286"/>
            <a:ext cx="3072646" cy="3976366"/>
          </a:xfrm>
          <a:ln>
            <a:solidFill>
              <a:schemeClr val="bg1">
                <a:lumMod val="50000"/>
              </a:schemeClr>
            </a:solidFill>
          </a:ln>
        </p:spPr>
      </p:pic>
      <p:sp>
        <p:nvSpPr>
          <p:cNvPr id="2" name="Title 1"/>
          <p:cNvSpPr>
            <a:spLocks noGrp="1"/>
          </p:cNvSpPr>
          <p:nvPr>
            <p:ph type="title"/>
          </p:nvPr>
        </p:nvSpPr>
        <p:spPr/>
        <p:txBody>
          <a:bodyPr>
            <a:normAutofit/>
          </a:bodyPr>
          <a:lstStyle/>
          <a:p>
            <a:r>
              <a:rPr lang="en-US" sz="3600" dirty="0"/>
              <a:t>Money Smart for Older Adults</a:t>
            </a:r>
            <a:endParaRPr lang="en-US" sz="3600" strike="sngStrike" dirty="0">
              <a:solidFill>
                <a:srgbClr val="FF0000"/>
              </a:solidFill>
            </a:endParaRPr>
          </a:p>
        </p:txBody>
      </p:sp>
      <p:sp>
        <p:nvSpPr>
          <p:cNvPr id="5" name="Content Placeholder 2">
            <a:extLst>
              <a:ext uri="{FF2B5EF4-FFF2-40B4-BE49-F238E27FC236}">
                <a16:creationId xmlns:a16="http://schemas.microsoft.com/office/drawing/2014/main" id="{40F2C247-14CA-4DD0-B0FB-E2E29620B33C}"/>
              </a:ext>
            </a:extLst>
          </p:cNvPr>
          <p:cNvSpPr txBox="1">
            <a:spLocks/>
          </p:cNvSpPr>
          <p:nvPr/>
        </p:nvSpPr>
        <p:spPr>
          <a:xfrm>
            <a:off x="3146198" y="5515273"/>
            <a:ext cx="5878059" cy="10183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68300" algn="l" rtl="0">
              <a:lnSpc>
                <a:spcPct val="118181"/>
              </a:lnSpc>
              <a:spcBef>
                <a:spcPts val="1000"/>
              </a:spcBef>
              <a:spcAft>
                <a:spcPts val="0"/>
              </a:spcAft>
              <a:buClr>
                <a:schemeClr val="dk2"/>
              </a:buClr>
              <a:buSzPts val="2200"/>
              <a:buFont typeface="Noto Sans Symbols"/>
              <a:buChar char="▪"/>
              <a:defRPr sz="2000" b="0" i="0" u="none" strike="noStrike" cap="none">
                <a:solidFill>
                  <a:schemeClr val="dk1"/>
                </a:solidFill>
                <a:latin typeface="Georgia"/>
                <a:ea typeface="Georgia"/>
                <a:cs typeface="Georgia"/>
                <a:sym typeface="Georgia"/>
              </a:defRPr>
            </a:lvl1pPr>
            <a:lvl2pPr marL="914400" marR="0" lvl="1" indent="-292100" algn="l" rtl="0">
              <a:lnSpc>
                <a:spcPct val="100000"/>
              </a:lnSpc>
              <a:spcBef>
                <a:spcPts val="1000"/>
              </a:spcBef>
              <a:spcAft>
                <a:spcPts val="0"/>
              </a:spcAft>
              <a:buClr>
                <a:schemeClr val="dk2"/>
              </a:buClr>
              <a:buSzPts val="1000"/>
              <a:buFont typeface="Noto Sans Symbols"/>
              <a:buChar char="◻"/>
              <a:defRPr sz="1800" b="0" i="0" u="none" strike="noStrike" cap="none">
                <a:solidFill>
                  <a:schemeClr val="dk1"/>
                </a:solidFill>
                <a:latin typeface="Georgia"/>
                <a:ea typeface="Georgia"/>
                <a:cs typeface="Georgia"/>
                <a:sym typeface="Georgia"/>
              </a:defRPr>
            </a:lvl2pPr>
            <a:lvl3pPr marL="1371600" marR="0" lvl="2" indent="-342900" algn="l" rtl="0">
              <a:lnSpc>
                <a:spcPct val="100000"/>
              </a:lnSpc>
              <a:spcBef>
                <a:spcPts val="1000"/>
              </a:spcBef>
              <a:spcAft>
                <a:spcPts val="0"/>
              </a:spcAft>
              <a:buClr>
                <a:schemeClr val="dk1"/>
              </a:buClr>
              <a:buSzPts val="1800"/>
              <a:buFont typeface="Arial"/>
              <a:buChar char="•"/>
              <a:defRPr sz="1600" b="0" i="0" u="none" strike="noStrike" cap="none">
                <a:solidFill>
                  <a:schemeClr val="dk1"/>
                </a:solidFill>
                <a:latin typeface="Georgia"/>
                <a:ea typeface="Georgia"/>
                <a:cs typeface="Georgia"/>
                <a:sym typeface="Georgia"/>
              </a:defRPr>
            </a:lvl3pPr>
            <a:lvl4pPr marL="1828800" marR="0" lvl="3" indent="-355600" algn="l" rtl="0">
              <a:lnSpc>
                <a:spcPct val="100000"/>
              </a:lnSpc>
              <a:spcBef>
                <a:spcPts val="400"/>
              </a:spcBef>
              <a:spcAft>
                <a:spcPts val="0"/>
              </a:spcAft>
              <a:buClr>
                <a:schemeClr val="dk1"/>
              </a:buClr>
              <a:buSzPts val="2000"/>
              <a:buFont typeface="Arial"/>
              <a:buChar char="–"/>
              <a:defRPr sz="1800" b="0" i="0" u="none" strike="noStrike" cap="none">
                <a:solidFill>
                  <a:schemeClr val="dk1"/>
                </a:solidFill>
                <a:latin typeface="Georgia"/>
                <a:ea typeface="Georgia"/>
                <a:cs typeface="Georgia"/>
                <a:sym typeface="Georgia"/>
              </a:defRPr>
            </a:lvl4pPr>
            <a:lvl5pPr marL="2286000" marR="0" lvl="4" indent="-355600" algn="l" rtl="0">
              <a:lnSpc>
                <a:spcPct val="100000"/>
              </a:lnSpc>
              <a:spcBef>
                <a:spcPts val="400"/>
              </a:spcBef>
              <a:spcAft>
                <a:spcPts val="0"/>
              </a:spcAft>
              <a:buClr>
                <a:schemeClr val="dk1"/>
              </a:buClr>
              <a:buSzPts val="2000"/>
              <a:buFont typeface="Arial"/>
              <a:buChar char="»"/>
              <a:defRPr sz="1800" b="0" i="0" u="none" strike="noStrike" cap="none">
                <a:solidFill>
                  <a:schemeClr val="dk1"/>
                </a:solidFill>
                <a:latin typeface="Georgia"/>
                <a:ea typeface="Georgia"/>
                <a:cs typeface="Georgia"/>
                <a:sym typeface="Georgia"/>
              </a:defRPr>
            </a:lvl5pPr>
            <a:lvl6pPr marL="2743200" marR="0" lvl="5" indent="-355600" algn="l" rtl="0">
              <a:lnSpc>
                <a:spcPct val="100000"/>
              </a:lnSpc>
              <a:spcBef>
                <a:spcPts val="400"/>
              </a:spcBef>
              <a:spcAft>
                <a:spcPts val="0"/>
              </a:spcAft>
              <a:buClr>
                <a:schemeClr val="dk1"/>
              </a:buClr>
              <a:buSzPts val="2000"/>
              <a:buFont typeface="Arial"/>
              <a:buChar char="•"/>
              <a:defRPr sz="1800" b="0" i="0" u="none" strike="noStrike" cap="none">
                <a:solidFill>
                  <a:schemeClr val="dk1"/>
                </a:solidFill>
                <a:latin typeface="Georgia"/>
                <a:ea typeface="Georgia"/>
                <a:cs typeface="Georgia"/>
                <a:sym typeface="Georgia"/>
              </a:defRPr>
            </a:lvl6pPr>
            <a:lvl7pPr marL="3200400" marR="0" lvl="6" indent="-355600" algn="l" rtl="0">
              <a:lnSpc>
                <a:spcPct val="100000"/>
              </a:lnSpc>
              <a:spcBef>
                <a:spcPts val="400"/>
              </a:spcBef>
              <a:spcAft>
                <a:spcPts val="0"/>
              </a:spcAft>
              <a:buClr>
                <a:schemeClr val="dk1"/>
              </a:buClr>
              <a:buSzPts val="2000"/>
              <a:buFont typeface="Arial"/>
              <a:buChar char="•"/>
              <a:defRPr sz="1800" b="0" i="0" u="none" strike="noStrike" cap="none">
                <a:solidFill>
                  <a:schemeClr val="dk1"/>
                </a:solidFill>
                <a:latin typeface="Georgia"/>
                <a:ea typeface="Georgia"/>
                <a:cs typeface="Georgia"/>
                <a:sym typeface="Georgia"/>
              </a:defRPr>
            </a:lvl7pPr>
            <a:lvl8pPr marL="3657600" marR="0" lvl="7" indent="-355600" algn="l" rtl="0">
              <a:lnSpc>
                <a:spcPct val="100000"/>
              </a:lnSpc>
              <a:spcBef>
                <a:spcPts val="400"/>
              </a:spcBef>
              <a:spcAft>
                <a:spcPts val="0"/>
              </a:spcAft>
              <a:buClr>
                <a:schemeClr val="dk1"/>
              </a:buClr>
              <a:buSzPts val="2000"/>
              <a:buFont typeface="Arial"/>
              <a:buChar char="•"/>
              <a:defRPr sz="1800" b="0" i="0" u="none" strike="noStrike" cap="none">
                <a:solidFill>
                  <a:schemeClr val="dk1"/>
                </a:solidFill>
                <a:latin typeface="Georgia"/>
                <a:ea typeface="Georgia"/>
                <a:cs typeface="Georgia"/>
                <a:sym typeface="Georgia"/>
              </a:defRPr>
            </a:lvl8pPr>
            <a:lvl9pPr marL="4114800" marR="0" lvl="8" indent="-355600" algn="l" rtl="0">
              <a:lnSpc>
                <a:spcPct val="100000"/>
              </a:lnSpc>
              <a:spcBef>
                <a:spcPts val="400"/>
              </a:spcBef>
              <a:spcAft>
                <a:spcPts val="0"/>
              </a:spcAft>
              <a:buClr>
                <a:schemeClr val="dk1"/>
              </a:buClr>
              <a:buSzPts val="2000"/>
              <a:buFont typeface="Arial"/>
              <a:buChar char="•"/>
              <a:defRPr sz="1800" b="0" i="0" u="none" strike="noStrike" cap="none">
                <a:solidFill>
                  <a:schemeClr val="dk1"/>
                </a:solidFill>
                <a:latin typeface="Georgia"/>
                <a:ea typeface="Georgia"/>
                <a:cs typeface="Georgia"/>
                <a:sym typeface="Georgia"/>
              </a:defRPr>
            </a:lvl9pPr>
          </a:lstStyle>
          <a:p>
            <a:pPr marL="88900" indent="0">
              <a:lnSpc>
                <a:spcPct val="120000"/>
              </a:lnSpc>
              <a:buNone/>
            </a:pPr>
            <a:r>
              <a:rPr lang="en-US" sz="1800" dirty="0">
                <a:hlinkClick r:id="rId4"/>
              </a:rPr>
              <a:t>https://www.consumerfinance.gov/practitioner-resources/resources-for-older-adults/protecting-against-fraud/</a:t>
            </a:r>
            <a:endParaRPr lang="en-US" sz="1700" dirty="0"/>
          </a:p>
        </p:txBody>
      </p:sp>
    </p:spTree>
    <p:extLst>
      <p:ext uri="{BB962C8B-B14F-4D97-AF65-F5344CB8AC3E}">
        <p14:creationId xmlns:p14="http://schemas.microsoft.com/office/powerpoint/2010/main" val="15075275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44511" y="1469985"/>
            <a:ext cx="4524445" cy="4373053"/>
          </a:xfrm>
        </p:spPr>
        <p:txBody>
          <a:bodyPr>
            <a:noAutofit/>
          </a:bodyPr>
          <a:lstStyle/>
          <a:p>
            <a:pPr marL="285750" indent="-285750">
              <a:buFont typeface="Arial" panose="020B0604020202020204" pitchFamily="34" charset="0"/>
              <a:buChar char="•"/>
            </a:pPr>
            <a:r>
              <a:rPr lang="en-US" dirty="0"/>
              <a:t>This manual provides voluntary ideas to help staff of long-term care facilities prevent, recognize, and report elder financial exploitation.</a:t>
            </a:r>
          </a:p>
          <a:p>
            <a:pPr marL="285750" indent="-285750">
              <a:buFont typeface="Arial" panose="020B0604020202020204" pitchFamily="34" charset="0"/>
              <a:buChar char="•"/>
            </a:pPr>
            <a:r>
              <a:rPr lang="en-US" dirty="0"/>
              <a:t>Features a detailed list of warning signs of financial abuse </a:t>
            </a:r>
          </a:p>
          <a:p>
            <a:pPr marL="285750" indent="-285750">
              <a:buFont typeface="Arial" panose="020B0604020202020204" pitchFamily="34" charset="0"/>
              <a:buChar char="•"/>
            </a:pPr>
            <a:r>
              <a:rPr lang="en-US" dirty="0"/>
              <a:t>Family caregivers can learn about preventing financial exploitation of older facility residents</a:t>
            </a:r>
          </a:p>
        </p:txBody>
      </p:sp>
      <p:sp>
        <p:nvSpPr>
          <p:cNvPr id="2" name="Title 1"/>
          <p:cNvSpPr>
            <a:spLocks noGrp="1"/>
          </p:cNvSpPr>
          <p:nvPr>
            <p:ph type="title"/>
          </p:nvPr>
        </p:nvSpPr>
        <p:spPr>
          <a:xfrm>
            <a:off x="553640" y="354587"/>
            <a:ext cx="8036720" cy="743347"/>
          </a:xfrm>
        </p:spPr>
        <p:txBody>
          <a:bodyPr>
            <a:normAutofit fontScale="90000"/>
          </a:bodyPr>
          <a:lstStyle/>
          <a:p>
            <a:r>
              <a:rPr lang="en-US" sz="3600" dirty="0"/>
              <a:t>Protecting residents from financial exploitation</a:t>
            </a:r>
            <a:endParaRPr lang="en-US" sz="3600" strike="sngStrike" dirty="0">
              <a:solidFill>
                <a:srgbClr val="FF0000"/>
              </a:solidFill>
            </a:endParaRPr>
          </a:p>
        </p:txBody>
      </p:sp>
      <p:sp>
        <p:nvSpPr>
          <p:cNvPr id="5" name="Content Placeholder 2">
            <a:extLst>
              <a:ext uri="{FF2B5EF4-FFF2-40B4-BE49-F238E27FC236}">
                <a16:creationId xmlns:a16="http://schemas.microsoft.com/office/drawing/2014/main" id="{40F2C247-14CA-4DD0-B0FB-E2E29620B33C}"/>
              </a:ext>
            </a:extLst>
          </p:cNvPr>
          <p:cNvSpPr txBox="1">
            <a:spLocks/>
          </p:cNvSpPr>
          <p:nvPr/>
        </p:nvSpPr>
        <p:spPr>
          <a:xfrm>
            <a:off x="3046807" y="5494136"/>
            <a:ext cx="6097193" cy="10183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68300" algn="l" rtl="0">
              <a:lnSpc>
                <a:spcPct val="118181"/>
              </a:lnSpc>
              <a:spcBef>
                <a:spcPts val="1000"/>
              </a:spcBef>
              <a:spcAft>
                <a:spcPts val="0"/>
              </a:spcAft>
              <a:buClr>
                <a:schemeClr val="dk2"/>
              </a:buClr>
              <a:buSzPts val="2200"/>
              <a:buFont typeface="Noto Sans Symbols"/>
              <a:buChar char="▪"/>
              <a:defRPr sz="2000" b="0" i="0" u="none" strike="noStrike" cap="none">
                <a:solidFill>
                  <a:schemeClr val="dk1"/>
                </a:solidFill>
                <a:latin typeface="Georgia"/>
                <a:ea typeface="Georgia"/>
                <a:cs typeface="Georgia"/>
                <a:sym typeface="Georgia"/>
              </a:defRPr>
            </a:lvl1pPr>
            <a:lvl2pPr marL="914400" marR="0" lvl="1" indent="-292100" algn="l" rtl="0">
              <a:lnSpc>
                <a:spcPct val="100000"/>
              </a:lnSpc>
              <a:spcBef>
                <a:spcPts val="1000"/>
              </a:spcBef>
              <a:spcAft>
                <a:spcPts val="0"/>
              </a:spcAft>
              <a:buClr>
                <a:schemeClr val="dk2"/>
              </a:buClr>
              <a:buSzPts val="1000"/>
              <a:buFont typeface="Noto Sans Symbols"/>
              <a:buChar char="◻"/>
              <a:defRPr sz="1800" b="0" i="0" u="none" strike="noStrike" cap="none">
                <a:solidFill>
                  <a:schemeClr val="dk1"/>
                </a:solidFill>
                <a:latin typeface="Georgia"/>
                <a:ea typeface="Georgia"/>
                <a:cs typeface="Georgia"/>
                <a:sym typeface="Georgia"/>
              </a:defRPr>
            </a:lvl2pPr>
            <a:lvl3pPr marL="1371600" marR="0" lvl="2" indent="-342900" algn="l" rtl="0">
              <a:lnSpc>
                <a:spcPct val="100000"/>
              </a:lnSpc>
              <a:spcBef>
                <a:spcPts val="1000"/>
              </a:spcBef>
              <a:spcAft>
                <a:spcPts val="0"/>
              </a:spcAft>
              <a:buClr>
                <a:schemeClr val="dk1"/>
              </a:buClr>
              <a:buSzPts val="1800"/>
              <a:buFont typeface="Arial"/>
              <a:buChar char="•"/>
              <a:defRPr sz="1600" b="0" i="0" u="none" strike="noStrike" cap="none">
                <a:solidFill>
                  <a:schemeClr val="dk1"/>
                </a:solidFill>
                <a:latin typeface="Georgia"/>
                <a:ea typeface="Georgia"/>
                <a:cs typeface="Georgia"/>
                <a:sym typeface="Georgia"/>
              </a:defRPr>
            </a:lvl3pPr>
            <a:lvl4pPr marL="1828800" marR="0" lvl="3" indent="-355600" algn="l" rtl="0">
              <a:lnSpc>
                <a:spcPct val="100000"/>
              </a:lnSpc>
              <a:spcBef>
                <a:spcPts val="400"/>
              </a:spcBef>
              <a:spcAft>
                <a:spcPts val="0"/>
              </a:spcAft>
              <a:buClr>
                <a:schemeClr val="dk1"/>
              </a:buClr>
              <a:buSzPts val="2000"/>
              <a:buFont typeface="Arial"/>
              <a:buChar char="–"/>
              <a:defRPr sz="1800" b="0" i="0" u="none" strike="noStrike" cap="none">
                <a:solidFill>
                  <a:schemeClr val="dk1"/>
                </a:solidFill>
                <a:latin typeface="Georgia"/>
                <a:ea typeface="Georgia"/>
                <a:cs typeface="Georgia"/>
                <a:sym typeface="Georgia"/>
              </a:defRPr>
            </a:lvl4pPr>
            <a:lvl5pPr marL="2286000" marR="0" lvl="4" indent="-355600" algn="l" rtl="0">
              <a:lnSpc>
                <a:spcPct val="100000"/>
              </a:lnSpc>
              <a:spcBef>
                <a:spcPts val="400"/>
              </a:spcBef>
              <a:spcAft>
                <a:spcPts val="0"/>
              </a:spcAft>
              <a:buClr>
                <a:schemeClr val="dk1"/>
              </a:buClr>
              <a:buSzPts val="2000"/>
              <a:buFont typeface="Arial"/>
              <a:buChar char="»"/>
              <a:defRPr sz="1800" b="0" i="0" u="none" strike="noStrike" cap="none">
                <a:solidFill>
                  <a:schemeClr val="dk1"/>
                </a:solidFill>
                <a:latin typeface="Georgia"/>
                <a:ea typeface="Georgia"/>
                <a:cs typeface="Georgia"/>
                <a:sym typeface="Georgia"/>
              </a:defRPr>
            </a:lvl5pPr>
            <a:lvl6pPr marL="2743200" marR="0" lvl="5" indent="-355600" algn="l" rtl="0">
              <a:lnSpc>
                <a:spcPct val="100000"/>
              </a:lnSpc>
              <a:spcBef>
                <a:spcPts val="400"/>
              </a:spcBef>
              <a:spcAft>
                <a:spcPts val="0"/>
              </a:spcAft>
              <a:buClr>
                <a:schemeClr val="dk1"/>
              </a:buClr>
              <a:buSzPts val="2000"/>
              <a:buFont typeface="Arial"/>
              <a:buChar char="•"/>
              <a:defRPr sz="1800" b="0" i="0" u="none" strike="noStrike" cap="none">
                <a:solidFill>
                  <a:schemeClr val="dk1"/>
                </a:solidFill>
                <a:latin typeface="Georgia"/>
                <a:ea typeface="Georgia"/>
                <a:cs typeface="Georgia"/>
                <a:sym typeface="Georgia"/>
              </a:defRPr>
            </a:lvl6pPr>
            <a:lvl7pPr marL="3200400" marR="0" lvl="6" indent="-355600" algn="l" rtl="0">
              <a:lnSpc>
                <a:spcPct val="100000"/>
              </a:lnSpc>
              <a:spcBef>
                <a:spcPts val="400"/>
              </a:spcBef>
              <a:spcAft>
                <a:spcPts val="0"/>
              </a:spcAft>
              <a:buClr>
                <a:schemeClr val="dk1"/>
              </a:buClr>
              <a:buSzPts val="2000"/>
              <a:buFont typeface="Arial"/>
              <a:buChar char="•"/>
              <a:defRPr sz="1800" b="0" i="0" u="none" strike="noStrike" cap="none">
                <a:solidFill>
                  <a:schemeClr val="dk1"/>
                </a:solidFill>
                <a:latin typeface="Georgia"/>
                <a:ea typeface="Georgia"/>
                <a:cs typeface="Georgia"/>
                <a:sym typeface="Georgia"/>
              </a:defRPr>
            </a:lvl7pPr>
            <a:lvl8pPr marL="3657600" marR="0" lvl="7" indent="-355600" algn="l" rtl="0">
              <a:lnSpc>
                <a:spcPct val="100000"/>
              </a:lnSpc>
              <a:spcBef>
                <a:spcPts val="400"/>
              </a:spcBef>
              <a:spcAft>
                <a:spcPts val="0"/>
              </a:spcAft>
              <a:buClr>
                <a:schemeClr val="dk1"/>
              </a:buClr>
              <a:buSzPts val="2000"/>
              <a:buFont typeface="Arial"/>
              <a:buChar char="•"/>
              <a:defRPr sz="1800" b="0" i="0" u="none" strike="noStrike" cap="none">
                <a:solidFill>
                  <a:schemeClr val="dk1"/>
                </a:solidFill>
                <a:latin typeface="Georgia"/>
                <a:ea typeface="Georgia"/>
                <a:cs typeface="Georgia"/>
                <a:sym typeface="Georgia"/>
              </a:defRPr>
            </a:lvl8pPr>
            <a:lvl9pPr marL="4114800" marR="0" lvl="8" indent="-355600" algn="l" rtl="0">
              <a:lnSpc>
                <a:spcPct val="100000"/>
              </a:lnSpc>
              <a:spcBef>
                <a:spcPts val="400"/>
              </a:spcBef>
              <a:spcAft>
                <a:spcPts val="0"/>
              </a:spcAft>
              <a:buClr>
                <a:schemeClr val="dk1"/>
              </a:buClr>
              <a:buSzPts val="2000"/>
              <a:buFont typeface="Arial"/>
              <a:buChar char="•"/>
              <a:defRPr sz="1800" b="0" i="0" u="none" strike="noStrike" cap="none">
                <a:solidFill>
                  <a:schemeClr val="dk1"/>
                </a:solidFill>
                <a:latin typeface="Georgia"/>
                <a:ea typeface="Georgia"/>
                <a:cs typeface="Georgia"/>
                <a:sym typeface="Georgia"/>
              </a:defRPr>
            </a:lvl9pPr>
          </a:lstStyle>
          <a:p>
            <a:pPr marL="88900" indent="0">
              <a:lnSpc>
                <a:spcPct val="120000"/>
              </a:lnSpc>
              <a:buNone/>
            </a:pPr>
            <a:r>
              <a:rPr lang="en-US" sz="1800" dirty="0">
                <a:hlinkClick r:id="rId3"/>
              </a:rPr>
              <a:t>https://files.consumerfinance.gov/f/201406_cfpb_guide_protecting-residents-from-financial-exploitation.pdf</a:t>
            </a:r>
            <a:endParaRPr lang="en-US" sz="1700" dirty="0"/>
          </a:p>
        </p:txBody>
      </p:sp>
      <p:pic>
        <p:nvPicPr>
          <p:cNvPr id="8" name="Picture 7">
            <a:extLst>
              <a:ext uri="{FF2B5EF4-FFF2-40B4-BE49-F238E27FC236}">
                <a16:creationId xmlns:a16="http://schemas.microsoft.com/office/drawing/2014/main" id="{849C6149-F91E-47DB-851F-87AA6376CC29}"/>
              </a:ext>
            </a:extLst>
          </p:cNvPr>
          <p:cNvPicPr>
            <a:picLocks noChangeAspect="1"/>
          </p:cNvPicPr>
          <p:nvPr/>
        </p:nvPicPr>
        <p:blipFill rotWithShape="1">
          <a:blip r:embed="rId4"/>
          <a:srcRect l="33571" t="18396" r="35201" b="9525"/>
          <a:stretch/>
        </p:blipFill>
        <p:spPr>
          <a:xfrm>
            <a:off x="5451556" y="1576979"/>
            <a:ext cx="2855482" cy="3707297"/>
          </a:xfrm>
          <a:prstGeom prst="rect">
            <a:avLst/>
          </a:prstGeom>
        </p:spPr>
      </p:pic>
    </p:spTree>
    <p:extLst>
      <p:ext uri="{BB962C8B-B14F-4D97-AF65-F5344CB8AC3E}">
        <p14:creationId xmlns:p14="http://schemas.microsoft.com/office/powerpoint/2010/main" val="17416068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5D08BAA-875C-4468-9586-FE322E08272E}"/>
              </a:ext>
            </a:extLst>
          </p:cNvPr>
          <p:cNvSpPr>
            <a:spLocks noGrp="1"/>
          </p:cNvSpPr>
          <p:nvPr>
            <p:ph type="title"/>
          </p:nvPr>
        </p:nvSpPr>
        <p:spPr>
          <a:xfrm>
            <a:off x="553640" y="381738"/>
            <a:ext cx="8036720" cy="743347"/>
          </a:xfrm>
        </p:spPr>
        <p:txBody>
          <a:bodyPr>
            <a:noAutofit/>
          </a:bodyPr>
          <a:lstStyle/>
          <a:p>
            <a:r>
              <a:rPr lang="en-US" sz="3200" dirty="0"/>
              <a:t>Guides to help consumers make informed decisions</a:t>
            </a:r>
          </a:p>
        </p:txBody>
      </p:sp>
      <p:sp>
        <p:nvSpPr>
          <p:cNvPr id="4" name="Content Placeholder 2">
            <a:extLst>
              <a:ext uri="{FF2B5EF4-FFF2-40B4-BE49-F238E27FC236}">
                <a16:creationId xmlns:a16="http://schemas.microsoft.com/office/drawing/2014/main" id="{4EBC3C23-1D93-4942-A987-26ABD813221F}"/>
              </a:ext>
            </a:extLst>
          </p:cNvPr>
          <p:cNvSpPr txBox="1">
            <a:spLocks/>
          </p:cNvSpPr>
          <p:nvPr/>
        </p:nvSpPr>
        <p:spPr>
          <a:xfrm>
            <a:off x="713984" y="1496163"/>
            <a:ext cx="4289022" cy="4525963"/>
          </a:xfrm>
          <a:prstGeom prst="rect">
            <a:avLst/>
          </a:prstGeom>
          <a:noFill/>
          <a:ln>
            <a:noFill/>
          </a:ln>
        </p:spPr>
        <p:txBody>
          <a:bodyPr spcFirstLastPara="1" vert="horz" wrap="square" lIns="91440" tIns="45720" rIns="91440" bIns="45720" rtlCol="0" anchor="ctr" anchorCtr="0">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Arial"/>
              <a:buNone/>
              <a:defRPr sz="12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9pPr>
          </a:lstStyle>
          <a:p>
            <a:pPr algn="l">
              <a:defRPr/>
            </a:pPr>
            <a:r>
              <a:rPr lang="en-US" sz="2600" dirty="0">
                <a:solidFill>
                  <a:schemeClr val="tx1"/>
                </a:solidFill>
                <a:latin typeface="Georgia" panose="02040502050405020303" pitchFamily="18" charset="0"/>
              </a:rPr>
              <a:t>The guides cover topics such as:</a:t>
            </a:r>
          </a:p>
          <a:p>
            <a:pPr marL="342900" lvl="1" indent="-342900">
              <a:buFont typeface="Arial" panose="020B0604020202020204" pitchFamily="34" charset="0"/>
              <a:buChar char="•"/>
              <a:defRPr/>
            </a:pPr>
            <a:r>
              <a:rPr lang="en-US" sz="2600" dirty="0">
                <a:solidFill>
                  <a:schemeClr val="tx1"/>
                </a:solidFill>
                <a:latin typeface="Georgia" panose="02040502050405020303" pitchFamily="18" charset="0"/>
              </a:rPr>
              <a:t>Reverse mortgages</a:t>
            </a:r>
          </a:p>
          <a:p>
            <a:pPr marL="342900" lvl="1" indent="-342900">
              <a:buFont typeface="Arial" panose="020B0604020202020204" pitchFamily="34" charset="0"/>
              <a:buChar char="•"/>
              <a:defRPr/>
            </a:pPr>
            <a:r>
              <a:rPr lang="en-US" sz="2600" dirty="0">
                <a:solidFill>
                  <a:schemeClr val="tx1"/>
                </a:solidFill>
                <a:latin typeface="Georgia" panose="02040502050405020303" pitchFamily="18" charset="0"/>
              </a:rPr>
              <a:t>Financial advisers</a:t>
            </a:r>
          </a:p>
          <a:p>
            <a:pPr marL="342900" lvl="1" indent="-342900">
              <a:buFont typeface="Arial" panose="020B0604020202020204" pitchFamily="34" charset="0"/>
              <a:buChar char="•"/>
              <a:defRPr/>
            </a:pPr>
            <a:r>
              <a:rPr lang="en-US" sz="2600" dirty="0">
                <a:solidFill>
                  <a:schemeClr val="tx1"/>
                </a:solidFill>
                <a:latin typeface="Georgia" panose="02040502050405020303" pitchFamily="18" charset="0"/>
              </a:rPr>
              <a:t>Pension lump-sum offers</a:t>
            </a:r>
          </a:p>
          <a:p>
            <a:pPr lvl="1">
              <a:defRPr/>
            </a:pPr>
            <a:endParaRPr lang="en-US" sz="2600" dirty="0">
              <a:solidFill>
                <a:schemeClr val="tx1"/>
              </a:solidFill>
              <a:latin typeface="Georgia" panose="02040502050405020303" pitchFamily="18" charset="0"/>
            </a:endParaRPr>
          </a:p>
          <a:p>
            <a:pPr algn="l">
              <a:defRPr/>
            </a:pPr>
            <a:r>
              <a:rPr lang="en-US" sz="2600" dirty="0">
                <a:solidFill>
                  <a:schemeClr val="tx1"/>
                </a:solidFill>
                <a:latin typeface="Georgia" panose="02040502050405020303" pitchFamily="18" charset="0"/>
              </a:rPr>
              <a:t>The guides list important questions to ask and where to go for help.</a:t>
            </a:r>
          </a:p>
          <a:p>
            <a:pPr algn="l">
              <a:buFont typeface="Arial" panose="020B0604020202020204" pitchFamily="34" charset="0"/>
              <a:buNone/>
              <a:defRPr/>
            </a:pPr>
            <a:endParaRPr lang="en-US" dirty="0">
              <a:solidFill>
                <a:schemeClr val="tx1"/>
              </a:solidFill>
              <a:latin typeface="Georgia" panose="02040502050405020303" pitchFamily="18" charset="0"/>
            </a:endParaRPr>
          </a:p>
          <a:p>
            <a:pPr algn="l">
              <a:buFont typeface="Arial" panose="020B0604020202020204" pitchFamily="34" charset="0"/>
              <a:buNone/>
              <a:defRPr/>
            </a:pPr>
            <a:endParaRPr lang="en-US" dirty="0">
              <a:solidFill>
                <a:schemeClr val="tx1"/>
              </a:solidFill>
              <a:latin typeface="Georgia" panose="02040502050405020303" pitchFamily="18" charset="0"/>
            </a:endParaRPr>
          </a:p>
        </p:txBody>
      </p:sp>
      <p:pic>
        <p:nvPicPr>
          <p:cNvPr id="5" name="Picture 1">
            <a:extLst>
              <a:ext uri="{FF2B5EF4-FFF2-40B4-BE49-F238E27FC236}">
                <a16:creationId xmlns:a16="http://schemas.microsoft.com/office/drawing/2014/main" id="{9A258246-A09A-4533-8181-2371BF285A2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01604" y="1555751"/>
            <a:ext cx="2332038" cy="30178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9">
            <a:extLst>
              <a:ext uri="{FF2B5EF4-FFF2-40B4-BE49-F238E27FC236}">
                <a16:creationId xmlns:a16="http://schemas.microsoft.com/office/drawing/2014/main" id="{04E57C19-D2AB-4BB5-ADE0-67412EDFC28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11192" y="2273301"/>
            <a:ext cx="2330450" cy="30178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83417D30-E014-4B1C-8C2E-306606F7657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66829" y="3462338"/>
            <a:ext cx="2198688" cy="294322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2446934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CA2044A-17FD-4916-AD37-498013A8EBD9}"/>
              </a:ext>
            </a:extLst>
          </p:cNvPr>
          <p:cNvSpPr>
            <a:spLocks noGrp="1"/>
          </p:cNvSpPr>
          <p:nvPr>
            <p:ph type="title"/>
          </p:nvPr>
        </p:nvSpPr>
        <p:spPr/>
        <p:txBody>
          <a:bodyPr>
            <a:normAutofit/>
          </a:bodyPr>
          <a:lstStyle/>
          <a:p>
            <a:r>
              <a:rPr lang="en-US" sz="3600" dirty="0"/>
              <a:t>Tips and advice for older consumers</a:t>
            </a:r>
          </a:p>
        </p:txBody>
      </p:sp>
      <p:sp>
        <p:nvSpPr>
          <p:cNvPr id="4" name="Content Placeholder 5">
            <a:extLst>
              <a:ext uri="{FF2B5EF4-FFF2-40B4-BE49-F238E27FC236}">
                <a16:creationId xmlns:a16="http://schemas.microsoft.com/office/drawing/2014/main" id="{5BFD16FA-3009-40EE-99F5-4176353CAA3E}"/>
              </a:ext>
            </a:extLst>
          </p:cNvPr>
          <p:cNvSpPr txBox="1">
            <a:spLocks/>
          </p:cNvSpPr>
          <p:nvPr/>
        </p:nvSpPr>
        <p:spPr>
          <a:xfrm>
            <a:off x="553641" y="1195388"/>
            <a:ext cx="8035925" cy="4791755"/>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2628" marR="0" lvl="0" indent="-457200" algn="l" rtl="0">
              <a:lnSpc>
                <a:spcPct val="118181"/>
              </a:lnSpc>
              <a:spcBef>
                <a:spcPts val="1000"/>
              </a:spcBef>
              <a:spcAft>
                <a:spcPts val="0"/>
              </a:spcAft>
              <a:buClr>
                <a:srgbClr val="101820"/>
              </a:buClr>
              <a:buSzPts val="2200"/>
              <a:buFont typeface="+mj-lt"/>
              <a:buAutoNum type="arabicPeriod"/>
              <a:defRPr sz="2000" b="0" i="0" u="none" strike="noStrike" cap="none">
                <a:solidFill>
                  <a:srgbClr val="101820"/>
                </a:solidFill>
                <a:latin typeface="Georgia"/>
                <a:ea typeface="Georgia"/>
                <a:cs typeface="Georgia"/>
                <a:sym typeface="Georgia"/>
              </a:defRPr>
            </a:lvl1pPr>
            <a:lvl2pPr marL="800100" marR="0" lvl="1" indent="-342900" algn="l" rtl="0">
              <a:lnSpc>
                <a:spcPct val="100000"/>
              </a:lnSpc>
              <a:spcBef>
                <a:spcPts val="1000"/>
              </a:spcBef>
              <a:spcAft>
                <a:spcPts val="0"/>
              </a:spcAft>
              <a:buClr>
                <a:srgbClr val="101820"/>
              </a:buClr>
              <a:buSzPct val="100000"/>
              <a:buFont typeface="+mj-lt"/>
              <a:buAutoNum type="alphaLcPeriod"/>
              <a:defRPr sz="1800" b="0" i="0" u="none" strike="noStrike" cap="none">
                <a:solidFill>
                  <a:srgbClr val="101820"/>
                </a:solidFill>
                <a:latin typeface="Georgia"/>
                <a:ea typeface="Georgia"/>
                <a:cs typeface="Georgia"/>
                <a:sym typeface="Georgia"/>
              </a:defRPr>
            </a:lvl2pPr>
            <a:lvl3pPr marL="1143000" marR="0" lvl="2" indent="-228600" algn="l" rtl="0">
              <a:lnSpc>
                <a:spcPct val="100000"/>
              </a:lnSpc>
              <a:spcBef>
                <a:spcPts val="1000"/>
              </a:spcBef>
              <a:spcAft>
                <a:spcPts val="0"/>
              </a:spcAft>
              <a:buClr>
                <a:schemeClr val="dk1"/>
              </a:buClr>
              <a:buSzPts val="1800"/>
              <a:buFont typeface="Wingdings" charset="2"/>
              <a:buChar char="§"/>
              <a:defRPr sz="1600" b="0" i="0" u="none" strike="noStrike" cap="none">
                <a:solidFill>
                  <a:srgbClr val="101820"/>
                </a:solidFill>
                <a:latin typeface="Georgia"/>
                <a:ea typeface="Georgia"/>
                <a:cs typeface="Georgia"/>
                <a:sym typeface="Georgia"/>
              </a:defRPr>
            </a:lvl3pPr>
            <a:lvl4pPr marL="1828800" marR="0" lvl="3" indent="-355600" algn="l" rtl="0">
              <a:lnSpc>
                <a:spcPct val="100000"/>
              </a:lnSpc>
              <a:spcBef>
                <a:spcPts val="400"/>
              </a:spcBef>
              <a:spcAft>
                <a:spcPts val="0"/>
              </a:spcAft>
              <a:buClr>
                <a:schemeClr val="dk1"/>
              </a:buClr>
              <a:buSzPts val="2000"/>
              <a:buFont typeface="Arial"/>
              <a:buChar char="–"/>
              <a:defRPr sz="1800" b="0" i="0" u="none" strike="noStrike" cap="none">
                <a:solidFill>
                  <a:schemeClr val="dk1"/>
                </a:solidFill>
                <a:latin typeface="Georgia"/>
                <a:ea typeface="Georgia"/>
                <a:cs typeface="Georgia"/>
                <a:sym typeface="Georgia"/>
              </a:defRPr>
            </a:lvl4pPr>
            <a:lvl5pPr marL="2286000" marR="0" lvl="4" indent="-355600" algn="l" rtl="0">
              <a:lnSpc>
                <a:spcPct val="100000"/>
              </a:lnSpc>
              <a:spcBef>
                <a:spcPts val="400"/>
              </a:spcBef>
              <a:spcAft>
                <a:spcPts val="0"/>
              </a:spcAft>
              <a:buClr>
                <a:schemeClr val="dk1"/>
              </a:buClr>
              <a:buSzPts val="2000"/>
              <a:buFont typeface="Arial"/>
              <a:buChar char="»"/>
              <a:defRPr sz="1800" b="0" i="0" u="none" strike="noStrike" cap="none">
                <a:solidFill>
                  <a:schemeClr val="dk1"/>
                </a:solidFill>
                <a:latin typeface="Georgia"/>
                <a:ea typeface="Georgia"/>
                <a:cs typeface="Georgia"/>
                <a:sym typeface="Georgia"/>
              </a:defRPr>
            </a:lvl5pPr>
            <a:lvl6pPr marL="2743200" marR="0" lvl="5" indent="-355600" algn="l" rtl="0">
              <a:lnSpc>
                <a:spcPct val="100000"/>
              </a:lnSpc>
              <a:spcBef>
                <a:spcPts val="400"/>
              </a:spcBef>
              <a:spcAft>
                <a:spcPts val="0"/>
              </a:spcAft>
              <a:buClr>
                <a:schemeClr val="dk1"/>
              </a:buClr>
              <a:buSzPts val="2000"/>
              <a:buFont typeface="Arial"/>
              <a:buChar char="•"/>
              <a:defRPr sz="1800" b="0" i="0" u="none" strike="noStrike" cap="none">
                <a:solidFill>
                  <a:schemeClr val="dk1"/>
                </a:solidFill>
                <a:latin typeface="Georgia"/>
                <a:ea typeface="Georgia"/>
                <a:cs typeface="Georgia"/>
                <a:sym typeface="Georgia"/>
              </a:defRPr>
            </a:lvl6pPr>
            <a:lvl7pPr marL="3200400" marR="0" lvl="6" indent="-355600" algn="l" rtl="0">
              <a:lnSpc>
                <a:spcPct val="100000"/>
              </a:lnSpc>
              <a:spcBef>
                <a:spcPts val="400"/>
              </a:spcBef>
              <a:spcAft>
                <a:spcPts val="0"/>
              </a:spcAft>
              <a:buClr>
                <a:schemeClr val="dk1"/>
              </a:buClr>
              <a:buSzPts val="2000"/>
              <a:buFont typeface="Arial"/>
              <a:buChar char="•"/>
              <a:defRPr sz="1800" b="0" i="0" u="none" strike="noStrike" cap="none">
                <a:solidFill>
                  <a:schemeClr val="dk1"/>
                </a:solidFill>
                <a:latin typeface="Georgia"/>
                <a:ea typeface="Georgia"/>
                <a:cs typeface="Georgia"/>
                <a:sym typeface="Georgia"/>
              </a:defRPr>
            </a:lvl7pPr>
            <a:lvl8pPr marL="3657600" marR="0" lvl="7" indent="-355600" algn="l" rtl="0">
              <a:lnSpc>
                <a:spcPct val="100000"/>
              </a:lnSpc>
              <a:spcBef>
                <a:spcPts val="400"/>
              </a:spcBef>
              <a:spcAft>
                <a:spcPts val="0"/>
              </a:spcAft>
              <a:buClr>
                <a:schemeClr val="dk1"/>
              </a:buClr>
              <a:buSzPts val="2000"/>
              <a:buFont typeface="Arial"/>
              <a:buChar char="•"/>
              <a:defRPr sz="1800" b="0" i="0" u="none" strike="noStrike" cap="none">
                <a:solidFill>
                  <a:schemeClr val="dk1"/>
                </a:solidFill>
                <a:latin typeface="Georgia"/>
                <a:ea typeface="Georgia"/>
                <a:cs typeface="Georgia"/>
                <a:sym typeface="Georgia"/>
              </a:defRPr>
            </a:lvl8pPr>
            <a:lvl9pPr marL="4114800" marR="0" lvl="8" indent="-355600" algn="l" rtl="0">
              <a:lnSpc>
                <a:spcPct val="100000"/>
              </a:lnSpc>
              <a:spcBef>
                <a:spcPts val="400"/>
              </a:spcBef>
              <a:spcAft>
                <a:spcPts val="0"/>
              </a:spcAft>
              <a:buClr>
                <a:schemeClr val="dk1"/>
              </a:buClr>
              <a:buSzPts val="2000"/>
              <a:buFont typeface="Arial"/>
              <a:buChar char="•"/>
              <a:defRPr sz="1800" b="0" i="0" u="none" strike="noStrike" cap="none">
                <a:solidFill>
                  <a:schemeClr val="dk1"/>
                </a:solidFill>
                <a:latin typeface="Georgia"/>
                <a:ea typeface="Georgia"/>
                <a:cs typeface="Georgia"/>
                <a:sym typeface="Georgia"/>
              </a:defRPr>
            </a:lvl9pPr>
          </a:lstStyle>
          <a:p>
            <a:pPr marL="342900" indent="-342900">
              <a:buFont typeface="Arial" panose="020B0604020202020204" pitchFamily="34" charset="0"/>
              <a:buChar char="•"/>
              <a:defRPr/>
            </a:pPr>
            <a:r>
              <a:rPr lang="en-US" sz="2200" dirty="0"/>
              <a:t>Preparing your spouse to manage family finances</a:t>
            </a:r>
          </a:p>
          <a:p>
            <a:pPr marL="342900" indent="-342900">
              <a:buFont typeface="Arial" panose="020B0604020202020204" pitchFamily="34" charset="0"/>
              <a:buChar char="•"/>
              <a:defRPr/>
            </a:pPr>
            <a:r>
              <a:rPr lang="en-US" sz="2200" dirty="0"/>
              <a:t>Asset recovery scams</a:t>
            </a:r>
          </a:p>
          <a:p>
            <a:pPr marL="342900" indent="-342900">
              <a:buFont typeface="Arial" panose="020B0604020202020204" pitchFamily="34" charset="0"/>
              <a:buChar char="•"/>
              <a:defRPr/>
            </a:pPr>
            <a:r>
              <a:rPr lang="en-US" sz="2200" dirty="0"/>
              <a:t>Co-signing student loans</a:t>
            </a:r>
          </a:p>
          <a:p>
            <a:pPr marL="342900" indent="-342900">
              <a:buFont typeface="Arial" panose="020B0604020202020204" pitchFamily="34" charset="0"/>
              <a:buChar char="•"/>
              <a:defRPr/>
            </a:pPr>
            <a:r>
              <a:rPr lang="en-US" sz="2200" dirty="0"/>
              <a:t>Taking a pension advance</a:t>
            </a:r>
          </a:p>
          <a:p>
            <a:pPr marL="342900" indent="-342900">
              <a:buFont typeface="Arial" panose="020B0604020202020204" pitchFamily="34" charset="0"/>
              <a:buChar char="•"/>
              <a:defRPr/>
            </a:pPr>
            <a:r>
              <a:rPr lang="en-US" sz="2200" dirty="0"/>
              <a:t>Dealing with medical debt</a:t>
            </a:r>
          </a:p>
          <a:p>
            <a:pPr marL="342900" indent="-342900">
              <a:buFont typeface="Arial" panose="020B0604020202020204" pitchFamily="34" charset="0"/>
              <a:buChar char="•"/>
              <a:defRPr/>
            </a:pPr>
            <a:r>
              <a:rPr lang="en-US" sz="2200" dirty="0"/>
              <a:t>Planning for diminished capacity</a:t>
            </a:r>
          </a:p>
          <a:p>
            <a:pPr marL="342900" indent="-342900">
              <a:buFont typeface="Arial" panose="020B0604020202020204" pitchFamily="34" charset="0"/>
              <a:buChar char="•"/>
              <a:defRPr/>
            </a:pPr>
            <a:r>
              <a:rPr lang="en-US" sz="2200" dirty="0"/>
              <a:t>Recognizing misleading claims in reverse mortgage advertising</a:t>
            </a:r>
          </a:p>
          <a:p>
            <a:pPr marL="342900" indent="-342900">
              <a:buFont typeface="Arial" panose="020B0604020202020204" pitchFamily="34" charset="0"/>
              <a:buChar char="•"/>
              <a:defRPr/>
            </a:pPr>
            <a:r>
              <a:rPr lang="en-US" sz="2200" dirty="0"/>
              <a:t>Responding to debt collectors’ threats of garnishing Social Security benefits</a:t>
            </a:r>
          </a:p>
          <a:p>
            <a:pPr marL="342900" indent="-342900">
              <a:buFont typeface="Arial" panose="020B0604020202020204" pitchFamily="34" charset="0"/>
              <a:buChar char="•"/>
              <a:defRPr/>
            </a:pPr>
            <a:endParaRPr lang="en-US" sz="2400" dirty="0"/>
          </a:p>
        </p:txBody>
      </p:sp>
      <p:pic>
        <p:nvPicPr>
          <p:cNvPr id="5" name="Picture 2" descr="graphic lock and chain protecting a wallet">
            <a:extLst>
              <a:ext uri="{FF2B5EF4-FFF2-40B4-BE49-F238E27FC236}">
                <a16:creationId xmlns:a16="http://schemas.microsoft.com/office/drawing/2014/main" id="{8AB7C221-D28A-4313-AE94-103D4E74AC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1092" y="2127362"/>
            <a:ext cx="2438400"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00215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9DC52F6-4226-404B-A81A-4C75FB72A8DB}"/>
              </a:ext>
            </a:extLst>
          </p:cNvPr>
          <p:cNvSpPr>
            <a:spLocks noGrp="1"/>
          </p:cNvSpPr>
          <p:nvPr>
            <p:ph sz="half" idx="1"/>
          </p:nvPr>
        </p:nvSpPr>
        <p:spPr>
          <a:xfrm>
            <a:off x="406837" y="1549406"/>
            <a:ext cx="4078579" cy="4199647"/>
          </a:xfrm>
        </p:spPr>
        <p:txBody>
          <a:bodyPr>
            <a:normAutofit/>
          </a:bodyPr>
          <a:lstStyle/>
          <a:p>
            <a:r>
              <a:rPr lang="en-US" sz="1800" dirty="0"/>
              <a:t>Free fraud prevention placemats, handouts, and activity sheets on how to avoid common scams</a:t>
            </a:r>
          </a:p>
          <a:p>
            <a:r>
              <a:rPr lang="en-US" sz="1800" dirty="0">
                <a:latin typeface="Georgia" panose="02040502050405020303" pitchFamily="18" charset="0"/>
              </a:rPr>
              <a:t>Check out the companion resources with tips and information to reinforce the messages</a:t>
            </a:r>
            <a:endParaRPr lang="en-US" sz="1800" dirty="0"/>
          </a:p>
          <a:p>
            <a:r>
              <a:rPr lang="en-US" sz="1800" dirty="0"/>
              <a:t>Available to download or order in bulk</a:t>
            </a:r>
          </a:p>
          <a:p>
            <a:r>
              <a:rPr lang="en-US" sz="1800" dirty="0"/>
              <a:t>Available in English and Spanish</a:t>
            </a:r>
          </a:p>
          <a:p>
            <a:endParaRPr lang="en-US" sz="1600" dirty="0"/>
          </a:p>
          <a:p>
            <a:endParaRPr lang="en-US" sz="1600" dirty="0">
              <a:latin typeface="Georgia" panose="02040502050405020303" pitchFamily="18" charset="0"/>
            </a:endParaRPr>
          </a:p>
          <a:p>
            <a:endParaRPr lang="en-US" sz="1600" dirty="0"/>
          </a:p>
        </p:txBody>
      </p:sp>
      <p:sp>
        <p:nvSpPr>
          <p:cNvPr id="7" name="Content Placeholder 6">
            <a:extLst>
              <a:ext uri="{FF2B5EF4-FFF2-40B4-BE49-F238E27FC236}">
                <a16:creationId xmlns:a16="http://schemas.microsoft.com/office/drawing/2014/main" id="{C1E9473A-E66C-45CC-B9A2-CBDB8F0D3422}"/>
              </a:ext>
            </a:extLst>
          </p:cNvPr>
          <p:cNvSpPr>
            <a:spLocks noGrp="1"/>
          </p:cNvSpPr>
          <p:nvPr>
            <p:ph sz="half" idx="2"/>
          </p:nvPr>
        </p:nvSpPr>
        <p:spPr>
          <a:xfrm>
            <a:off x="4647011" y="5139156"/>
            <a:ext cx="4404140" cy="494147"/>
          </a:xfrm>
        </p:spPr>
        <p:txBody>
          <a:bodyPr>
            <a:noAutofit/>
          </a:bodyPr>
          <a:lstStyle/>
          <a:p>
            <a:pPr marL="0" indent="0" algn="ctr">
              <a:buNone/>
            </a:pPr>
            <a:r>
              <a:rPr lang="en-US" sz="1900" b="1" dirty="0">
                <a:hlinkClick r:id="rId3"/>
              </a:rPr>
              <a:t>Consumerfinance.gov/placemats</a:t>
            </a:r>
            <a:endParaRPr lang="en-US" sz="1900" b="1" dirty="0"/>
          </a:p>
        </p:txBody>
      </p:sp>
      <p:sp>
        <p:nvSpPr>
          <p:cNvPr id="2" name="Title 1">
            <a:extLst>
              <a:ext uri="{FF2B5EF4-FFF2-40B4-BE49-F238E27FC236}">
                <a16:creationId xmlns:a16="http://schemas.microsoft.com/office/drawing/2014/main" id="{F3E19BF8-F7A1-403C-A68E-E6BB8C68D418}"/>
              </a:ext>
            </a:extLst>
          </p:cNvPr>
          <p:cNvSpPr>
            <a:spLocks noGrp="1"/>
          </p:cNvSpPr>
          <p:nvPr>
            <p:ph type="title"/>
          </p:nvPr>
        </p:nvSpPr>
        <p:spPr/>
        <p:txBody>
          <a:bodyPr>
            <a:noAutofit/>
          </a:bodyPr>
          <a:lstStyle/>
          <a:p>
            <a:r>
              <a:rPr lang="en-US" sz="3600" dirty="0"/>
              <a:t>Fraud prevention placemats</a:t>
            </a:r>
          </a:p>
        </p:txBody>
      </p:sp>
      <p:pic>
        <p:nvPicPr>
          <p:cNvPr id="6" name="Picture 5">
            <a:extLst>
              <a:ext uri="{FF2B5EF4-FFF2-40B4-BE49-F238E27FC236}">
                <a16:creationId xmlns:a16="http://schemas.microsoft.com/office/drawing/2014/main" id="{5ADB965C-6E06-4A81-9424-37CDD6F0C678}"/>
              </a:ext>
            </a:extLst>
          </p:cNvPr>
          <p:cNvPicPr>
            <a:picLocks noChangeAspect="1"/>
          </p:cNvPicPr>
          <p:nvPr/>
        </p:nvPicPr>
        <p:blipFill>
          <a:blip r:embed="rId4"/>
          <a:stretch>
            <a:fillRect/>
          </a:stretch>
        </p:blipFill>
        <p:spPr>
          <a:xfrm>
            <a:off x="4821366" y="2263793"/>
            <a:ext cx="4078577" cy="2770872"/>
          </a:xfrm>
          <a:prstGeom prst="rect">
            <a:avLst/>
          </a:prstGeom>
        </p:spPr>
      </p:pic>
    </p:spTree>
    <p:extLst>
      <p:ext uri="{BB962C8B-B14F-4D97-AF65-F5344CB8AC3E}">
        <p14:creationId xmlns:p14="http://schemas.microsoft.com/office/powerpoint/2010/main" val="34422092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Contact us</a:t>
            </a:r>
          </a:p>
        </p:txBody>
      </p:sp>
      <p:sp>
        <p:nvSpPr>
          <p:cNvPr id="3" name="Content Placeholder 2"/>
          <p:cNvSpPr>
            <a:spLocks noGrp="1"/>
          </p:cNvSpPr>
          <p:nvPr>
            <p:ph sz="half" idx="1"/>
          </p:nvPr>
        </p:nvSpPr>
        <p:spPr>
          <a:xfrm>
            <a:off x="553641" y="1347019"/>
            <a:ext cx="8036720" cy="4827639"/>
          </a:xfrm>
        </p:spPr>
        <p:txBody>
          <a:bodyPr>
            <a:normAutofit/>
          </a:bodyPr>
          <a:lstStyle/>
          <a:p>
            <a:pPr marL="0" indent="0" algn="ctr">
              <a:lnSpc>
                <a:spcPct val="100000"/>
              </a:lnSpc>
              <a:buNone/>
            </a:pPr>
            <a:r>
              <a:rPr lang="en-US" sz="2800" dirty="0"/>
              <a:t>Consumer Financial Protection Bureau</a:t>
            </a:r>
          </a:p>
          <a:p>
            <a:pPr marL="0" indent="0" algn="ctr">
              <a:lnSpc>
                <a:spcPct val="100000"/>
              </a:lnSpc>
              <a:buNone/>
            </a:pPr>
            <a:r>
              <a:rPr lang="en-US" sz="2800" dirty="0"/>
              <a:t>Office for Older Americans</a:t>
            </a:r>
          </a:p>
          <a:p>
            <a:pPr marL="0" indent="0" algn="ctr">
              <a:lnSpc>
                <a:spcPct val="100000"/>
              </a:lnSpc>
              <a:buNone/>
            </a:pPr>
            <a:r>
              <a:rPr lang="en-US" sz="2800" dirty="0"/>
              <a:t>Website: </a:t>
            </a:r>
            <a:r>
              <a:rPr lang="en-US" sz="2800" dirty="0">
                <a:hlinkClick r:id="rId3"/>
              </a:rPr>
              <a:t>consumerfinance.gov/</a:t>
            </a:r>
            <a:r>
              <a:rPr lang="en-US" sz="2800" dirty="0" err="1">
                <a:hlinkClick r:id="rId3"/>
              </a:rPr>
              <a:t>olderamericans</a:t>
            </a:r>
            <a:endParaRPr lang="en-US" sz="2800" dirty="0"/>
          </a:p>
          <a:p>
            <a:pPr marL="0" indent="0" algn="ctr">
              <a:lnSpc>
                <a:spcPct val="100000"/>
              </a:lnSpc>
              <a:buNone/>
            </a:pPr>
            <a:r>
              <a:rPr lang="en-US" sz="2800" dirty="0"/>
              <a:t>Email: </a:t>
            </a:r>
            <a:r>
              <a:rPr lang="en-US" sz="2800" dirty="0">
                <a:hlinkClick r:id="rId4"/>
              </a:rPr>
              <a:t>olderamericans@cfpb.gov</a:t>
            </a:r>
            <a:endParaRPr lang="en-US" sz="2800" dirty="0"/>
          </a:p>
          <a:p>
            <a:pPr marL="0" indent="0" algn="ctr">
              <a:lnSpc>
                <a:spcPct val="100000"/>
              </a:lnSpc>
              <a:buNone/>
            </a:pPr>
            <a:endParaRPr lang="en-US" sz="2800" dirty="0"/>
          </a:p>
          <a:p>
            <a:pPr marL="0" indent="0" algn="ctr">
              <a:lnSpc>
                <a:spcPct val="100000"/>
              </a:lnSpc>
              <a:buNone/>
            </a:pPr>
            <a:r>
              <a:rPr lang="en-US" sz="2800" dirty="0"/>
              <a:t>Kate Kramer</a:t>
            </a:r>
          </a:p>
          <a:p>
            <a:pPr marL="0" indent="0" algn="ctr">
              <a:lnSpc>
                <a:spcPct val="100000"/>
              </a:lnSpc>
              <a:buNone/>
            </a:pPr>
            <a:r>
              <a:rPr lang="en-US" sz="2800" dirty="0">
                <a:hlinkClick r:id="rId5"/>
              </a:rPr>
              <a:t>Katelyn.Kramer@cfpb.gov</a:t>
            </a:r>
            <a:r>
              <a:rPr lang="en-US" sz="2800" dirty="0"/>
              <a:t> </a:t>
            </a:r>
          </a:p>
        </p:txBody>
      </p:sp>
    </p:spTree>
    <p:extLst>
      <p:ext uri="{BB962C8B-B14F-4D97-AF65-F5344CB8AC3E}">
        <p14:creationId xmlns:p14="http://schemas.microsoft.com/office/powerpoint/2010/main" val="3200532393"/>
      </p:ext>
    </p:extLst>
  </p:cSld>
  <p:clrMapOvr>
    <a:masterClrMapping/>
  </p:clrMapOvr>
</p:sld>
</file>

<file path=ppt/theme/theme1.xml><?xml version="1.0" encoding="utf-8"?>
<a:theme xmlns:a="http://schemas.openxmlformats.org/drawingml/2006/main" name="BCFP 2018">
  <a:themeElements>
    <a:clrScheme name="bcfp palette 2018">
      <a:dk1>
        <a:srgbClr val="101820"/>
      </a:dk1>
      <a:lt1>
        <a:srgbClr val="FFFFFF"/>
      </a:lt1>
      <a:dk2>
        <a:srgbClr val="20AA3F"/>
      </a:dk2>
      <a:lt2>
        <a:srgbClr val="ADDC91"/>
      </a:lt2>
      <a:accent1>
        <a:srgbClr val="E2EFD8"/>
      </a:accent1>
      <a:accent2>
        <a:srgbClr val="5A5D61"/>
      </a:accent2>
      <a:accent3>
        <a:srgbClr val="E7E7E9"/>
      </a:accent3>
      <a:accent4>
        <a:srgbClr val="244B86"/>
      </a:accent4>
      <a:accent5>
        <a:srgbClr val="0072CE"/>
      </a:accent5>
      <a:accent6>
        <a:srgbClr val="247675"/>
      </a:accent6>
      <a:hlink>
        <a:srgbClr val="0071CE"/>
      </a:hlink>
      <a:folHlink>
        <a:srgbClr val="24767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b05b36f-5583-441c-93f4-3e7490ae0172"/>
    <TaxKeywordTaxHTField xmlns="cb05b36f-5583-441c-93f4-3e7490ae0172">
      <Terms xmlns="http://schemas.microsoft.com/office/infopath/2007/PartnerControls"/>
    </TaxKeywordTaxHTField>
    <_dlc_DocId xmlns="8ad2afa7-ad9a-4224-8e10-f94b3ba3fda2">CEEOA-812622779-108851</_dlc_DocId>
    <_dlc_DocIdUrl xmlns="8ad2afa7-ad9a-4224-8e10-f94b3ba3fda2">
      <Url>https://bcfp365.sharepoint.com/sites/cee-oa/_layouts/15/DocIdRedir.aspx?ID=CEEOA-812622779-108851</Url>
      <Description>CEEOA-812622779-108851</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mso-contentType ?>
<SharedContentType xmlns="Microsoft.SharePoint.Taxonomy.ContentTypeSync" SourceId="05f0ae79-fa7d-42cd-a738-9aebccb3fb89" ContentTypeId="0x010100AF5D719A330BE9498B2C5974DBEAC038" PreviousValue="false"/>
</file>

<file path=customXml/item5.xml><?xml version="1.0" encoding="utf-8"?>
<ct:contentTypeSchema xmlns:ct="http://schemas.microsoft.com/office/2006/metadata/contentType" xmlns:ma="http://schemas.microsoft.com/office/2006/metadata/properties/metaAttributes" ct:_="" ma:_="" ma:contentTypeName="CFPB Document" ma:contentTypeID="0x010100AF5D719A330BE9498B2C5974DBEAC038001D03836E968F18498915634A91538648" ma:contentTypeVersion="260" ma:contentTypeDescription="" ma:contentTypeScope="" ma:versionID="1e656048ed2d8102fe22ac97323bfdf4">
  <xsd:schema xmlns:xsd="http://www.w3.org/2001/XMLSchema" xmlns:xs="http://www.w3.org/2001/XMLSchema" xmlns:p="http://schemas.microsoft.com/office/2006/metadata/properties" xmlns:ns2="8ad2afa7-ad9a-4224-8e10-f94b3ba3fda2" xmlns:ns3="cb05b36f-5583-441c-93f4-3e7490ae0172" xmlns:ns4="c87071d6-2064-4c6d-a888-713f01e41511" xmlns:ns5="ef0e69ac-1cbf-4973-8921-01ce4f62c636" targetNamespace="http://schemas.microsoft.com/office/2006/metadata/properties" ma:root="true" ma:fieldsID="bf5b5d01fc83610be53206549dd50b85" ns2:_="" ns3:_="" ns4:_="" ns5:_="">
    <xsd:import namespace="8ad2afa7-ad9a-4224-8e10-f94b3ba3fda2"/>
    <xsd:import namespace="cb05b36f-5583-441c-93f4-3e7490ae0172"/>
    <xsd:import namespace="c87071d6-2064-4c6d-a888-713f01e41511"/>
    <xsd:import namespace="ef0e69ac-1cbf-4973-8921-01ce4f62c636"/>
    <xsd:element name="properties">
      <xsd:complexType>
        <xsd:sequence>
          <xsd:element name="documentManagement">
            <xsd:complexType>
              <xsd:all>
                <xsd:element ref="ns2:_dlc_DocId" minOccurs="0"/>
                <xsd:element ref="ns2:_dlc_DocIdUrl" minOccurs="0"/>
                <xsd:element ref="ns2:_dlc_DocIdPersistId" minOccurs="0"/>
                <xsd:element ref="ns3:TaxKeywordTaxHTField" minOccurs="0"/>
                <xsd:element ref="ns3:TaxCatchAll"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ServiceLocation" minOccurs="0"/>
                <xsd:element ref="ns5:SharedWithUsers" minOccurs="0"/>
                <xsd:element ref="ns5: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d2afa7-ad9a-4224-8e10-f94b3ba3fda2"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b05b36f-5583-441c-93f4-3e7490ae0172" elementFormDefault="qualified">
    <xsd:import namespace="http://schemas.microsoft.com/office/2006/documentManagement/types"/>
    <xsd:import namespace="http://schemas.microsoft.com/office/infopath/2007/PartnerControls"/>
    <xsd:element name="TaxKeywordTaxHTField" ma:index="12" nillable="true" ma:taxonomy="true" ma:internalName="TaxKeywordTaxHTField" ma:taxonomyFieldName="TaxKeyword" ma:displayName="Enterprise Keywords" ma:fieldId="{23f27201-bee3-471e-b2e7-b64fd8b7ca38}" ma:taxonomyMulti="true" ma:sspId="05f0ae79-fa7d-42cd-a738-9aebccb3fb89" ma:termSetId="00000000-0000-0000-0000-000000000000" ma:anchorId="00000000-0000-0000-0000-000000000000" ma:open="true" ma:isKeyword="true">
      <xsd:complexType>
        <xsd:sequence>
          <xsd:element ref="pc:Terms" minOccurs="0" maxOccurs="1"/>
        </xsd:sequence>
      </xsd:complexType>
    </xsd:element>
    <xsd:element name="TaxCatchAll" ma:index="13" nillable="true" ma:displayName="Taxonomy Catch All Column" ma:hidden="true" ma:list="{E8419693-9EA5-480B-8A1B-8EAC78594610}" ma:internalName="TaxCatchAll" ma:showField="CatchAllData" ma:web="{ef0e69ac-1cbf-4973-8921-01ce4f62c63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87071d6-2064-4c6d-a888-713f01e41511" elementFormDefault="qualified">
    <xsd:import namespace="http://schemas.microsoft.com/office/2006/documentManagement/types"/>
    <xsd:import namespace="http://schemas.microsoft.com/office/infopath/2007/PartnerControls"/>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ternalName="MediaServiceDateTaken" ma:readOnly="true">
      <xsd:simpleType>
        <xsd:restriction base="dms:Text"/>
      </xsd:simpleType>
    </xsd:element>
    <xsd:element name="MediaServiceLocation" ma:index="21"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f0e69ac-1cbf-4973-8921-01ce4f62c636"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5"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284F344-34C8-4346-A215-2B6F8737E67B}">
  <ds:schemaRefs>
    <ds:schemaRef ds:uri="http://purl.org/dc/elements/1.1/"/>
    <ds:schemaRef ds:uri="http://schemas.microsoft.com/office/2006/metadata/properties"/>
    <ds:schemaRef ds:uri="http://schemas.microsoft.com/office/2006/documentManagement/types"/>
    <ds:schemaRef ds:uri="http://schemas.microsoft.com/office/infopath/2007/PartnerControls"/>
    <ds:schemaRef ds:uri="http://purl.org/dc/terms/"/>
    <ds:schemaRef ds:uri="http://schemas.openxmlformats.org/package/2006/metadata/core-properties"/>
    <ds:schemaRef ds:uri="ef0e69ac-1cbf-4973-8921-01ce4f62c636"/>
    <ds:schemaRef ds:uri="http://purl.org/dc/dcmitype/"/>
    <ds:schemaRef ds:uri="cb05b36f-5583-441c-93f4-3e7490ae0172"/>
    <ds:schemaRef ds:uri="c87071d6-2064-4c6d-a888-713f01e41511"/>
    <ds:schemaRef ds:uri="8ad2afa7-ad9a-4224-8e10-f94b3ba3fda2"/>
    <ds:schemaRef ds:uri="http://www.w3.org/XML/1998/namespace"/>
  </ds:schemaRefs>
</ds:datastoreItem>
</file>

<file path=customXml/itemProps2.xml><?xml version="1.0" encoding="utf-8"?>
<ds:datastoreItem xmlns:ds="http://schemas.openxmlformats.org/officeDocument/2006/customXml" ds:itemID="{01F911A0-8568-413C-84D8-34816A1D769A}">
  <ds:schemaRefs>
    <ds:schemaRef ds:uri="http://schemas.microsoft.com/sharepoint/v3/contenttype/forms"/>
  </ds:schemaRefs>
</ds:datastoreItem>
</file>

<file path=customXml/itemProps3.xml><?xml version="1.0" encoding="utf-8"?>
<ds:datastoreItem xmlns:ds="http://schemas.openxmlformats.org/officeDocument/2006/customXml" ds:itemID="{4DE55B4A-7D3F-44F9-B490-6A5BA6BF3448}">
  <ds:schemaRefs>
    <ds:schemaRef ds:uri="http://schemas.microsoft.com/sharepoint/events"/>
  </ds:schemaRefs>
</ds:datastoreItem>
</file>

<file path=customXml/itemProps4.xml><?xml version="1.0" encoding="utf-8"?>
<ds:datastoreItem xmlns:ds="http://schemas.openxmlformats.org/officeDocument/2006/customXml" ds:itemID="{B9CF9D9A-A38C-4CB4-B4BC-B53C6B3706A4}">
  <ds:schemaRefs>
    <ds:schemaRef ds:uri="Microsoft.SharePoint.Taxonomy.ContentTypeSync"/>
  </ds:schemaRefs>
</ds:datastoreItem>
</file>

<file path=customXml/itemProps5.xml><?xml version="1.0" encoding="utf-8"?>
<ds:datastoreItem xmlns:ds="http://schemas.openxmlformats.org/officeDocument/2006/customXml" ds:itemID="{9E589393-54E3-46DB-8E11-C1378B10EC9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ad2afa7-ad9a-4224-8e10-f94b3ba3fda2"/>
    <ds:schemaRef ds:uri="cb05b36f-5583-441c-93f4-3e7490ae0172"/>
    <ds:schemaRef ds:uri="c87071d6-2064-4c6d-a888-713f01e41511"/>
    <ds:schemaRef ds:uri="ef0e69ac-1cbf-4973-8921-01ce4f62c6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14175</TotalTime>
  <Words>6051</Words>
  <Application>Microsoft Office PowerPoint</Application>
  <PresentationFormat>On-screen Show (4:3)</PresentationFormat>
  <Paragraphs>531</Paragraphs>
  <Slides>41</Slides>
  <Notes>41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41</vt:i4>
      </vt:variant>
    </vt:vector>
  </HeadingPairs>
  <TitlesOfParts>
    <vt:vector size="48" baseType="lpstr">
      <vt:lpstr>Arial</vt:lpstr>
      <vt:lpstr>Calibri</vt:lpstr>
      <vt:lpstr>Georgia</vt:lpstr>
      <vt:lpstr>Helvetica Neue</vt:lpstr>
      <vt:lpstr>Noto Sans Symbols</vt:lpstr>
      <vt:lpstr>Wingdings</vt:lpstr>
      <vt:lpstr>BCFP 2018</vt:lpstr>
      <vt:lpstr>Tools for financial caregivers of older adults</vt:lpstr>
      <vt:lpstr>Disclaimer</vt:lpstr>
      <vt:lpstr>The Bureau’s Mission and Vision</vt:lpstr>
      <vt:lpstr>CFPB’s Office for Older Americans</vt:lpstr>
      <vt:lpstr>Financial caregiving is challenging</vt:lpstr>
      <vt:lpstr>Managing Someone Else’s Money  Guides for financial caregivers</vt:lpstr>
      <vt:lpstr>MSEM video – www.consumerfinance.gov/msem </vt:lpstr>
      <vt:lpstr>Managing Someone Else’s Money guides</vt:lpstr>
      <vt:lpstr>What is a fiduciary?</vt:lpstr>
      <vt:lpstr>What is a power of attorney? </vt:lpstr>
      <vt:lpstr>What is a representative payee?  What is a VA fiduciary? </vt:lpstr>
      <vt:lpstr>What is a guardian of property? </vt:lpstr>
      <vt:lpstr>What is a trustee? </vt:lpstr>
      <vt:lpstr>What does it mean to be a fiduciary?</vt:lpstr>
      <vt:lpstr>Duties of a fiduciary </vt:lpstr>
      <vt:lpstr>State-specific guides</vt:lpstr>
      <vt:lpstr>Where to find Managing Someone Else’s Money</vt:lpstr>
      <vt:lpstr>Financial exploitation: the problem</vt:lpstr>
      <vt:lpstr>Preventing financial exploitation</vt:lpstr>
      <vt:lpstr>Warning signs of financial exploitation</vt:lpstr>
      <vt:lpstr>Warning signs, continued…</vt:lpstr>
      <vt:lpstr>How to protect Martina from scams</vt:lpstr>
      <vt:lpstr>Common examples of elder financial exploitation</vt:lpstr>
      <vt:lpstr>More examples of elder financial exploitation</vt:lpstr>
      <vt:lpstr>What you can do to help</vt:lpstr>
      <vt:lpstr>What you can do to help</vt:lpstr>
      <vt:lpstr>What you can do to help</vt:lpstr>
      <vt:lpstr>Tips for financial caregiving during a pandemic</vt:lpstr>
      <vt:lpstr>consumerfinance.gov/coronavirus</vt:lpstr>
      <vt:lpstr>Coronavirus healthcare scams </vt:lpstr>
      <vt:lpstr>Staying connected</vt:lpstr>
      <vt:lpstr>Protecting against fraud while using online or mobile banking</vt:lpstr>
      <vt:lpstr>Keeping track of spending and savings</vt:lpstr>
      <vt:lpstr>Finding help</vt:lpstr>
      <vt:lpstr>More information and resources</vt:lpstr>
      <vt:lpstr>Money Smart for Older Adults</vt:lpstr>
      <vt:lpstr>Protecting residents from financial exploitation</vt:lpstr>
      <vt:lpstr>Guides to help consumers make informed decisions</vt:lpstr>
      <vt:lpstr>Tips and advice for older consumers</vt:lpstr>
      <vt:lpstr>Fraud prevention placemats</vt:lpstr>
      <vt:lpstr>Contact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template</dc:title>
  <dc:creator>Kramer, Katelyn (CFPB)</dc:creator>
  <cp:lastModifiedBy>Schifferle, Lisa (CFPB)</cp:lastModifiedBy>
  <cp:revision>445</cp:revision>
  <cp:lastPrinted>2019-02-05T17:47:58Z</cp:lastPrinted>
  <dcterms:modified xsi:type="dcterms:W3CDTF">2021-01-15T19:40:35Z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0x010100AF5D719A330BE9498B2C5974DBEAC038001D03836E968F18498915634A91538648</vt:lpwstr>
  </property>
  <property fmtid="{D5CDD505-2E9C-101B-9397-08002B2CF9AE}" pid="3" name="Order">
    <vt:r8>6419000</vt:r8>
  </property>
  <property fmtid="{D5CDD505-2E9C-101B-9397-08002B2CF9AE}" pid="4" name="TaxKeyword">
    <vt:lpwstr/>
  </property>
  <property fmtid="{D5CDD505-2E9C-101B-9397-08002B2CF9AE}" pid="5" name="_dlc_DocIdItemGuid">
    <vt:lpwstr>a98aac90-3ff5-4350-b1b0-bd31d4fc30fe</vt:lpwstr>
  </property>
</Properties>
</file>